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notesMasterIdLst>
    <p:notesMasterId r:id="rId13"/>
  </p:notesMasterIdLst>
  <p:handoutMasterIdLst>
    <p:handoutMasterId r:id="rId14"/>
  </p:handoutMasterIdLst>
  <p:sldIdLst>
    <p:sldId id="330" r:id="rId2"/>
    <p:sldId id="331" r:id="rId3"/>
    <p:sldId id="344" r:id="rId4"/>
    <p:sldId id="339" r:id="rId5"/>
    <p:sldId id="332" r:id="rId6"/>
    <p:sldId id="333" r:id="rId7"/>
    <p:sldId id="343" r:id="rId8"/>
    <p:sldId id="342" r:id="rId9"/>
    <p:sldId id="302" r:id="rId10"/>
    <p:sldId id="336" r:id="rId11"/>
    <p:sldId id="346" r:id="rId12"/>
  </p:sldIdLst>
  <p:sldSz cx="9144000" cy="6858000" type="screen4x3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  <a:srgbClr val="FFCCCC"/>
    <a:srgbClr val="FF9900"/>
    <a:srgbClr val="CC0066"/>
    <a:srgbClr val="66FFFF"/>
    <a:srgbClr val="99FF66"/>
    <a:srgbClr val="000066"/>
    <a:srgbClr val="996600"/>
    <a:srgbClr val="00FF0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463" autoAdjust="0"/>
    <p:restoredTop sz="94581" autoAdjust="0"/>
  </p:normalViewPr>
  <p:slideViewPr>
    <p:cSldViewPr>
      <p:cViewPr>
        <p:scale>
          <a:sx n="90" d="100"/>
          <a:sy n="90" d="100"/>
        </p:scale>
        <p:origin x="-341" y="379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44;&#1080;&#1072;&#1075;&#1088;&#1072;&#1084;&#1084;&#1072;%20&#1074;%20Microsoft%20PowerPoint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млн. рублей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dLbl>
              <c:idx val="0"/>
              <c:layout>
                <c:manualLayout>
                  <c:x val="1.112238780275665E-2"/>
                  <c:y val="-0.24537854056102024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1122387802756621E-2"/>
                  <c:y val="-0.3635936818985924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9445627162547505E-3"/>
                  <c:y val="-0.115447108440942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9.533350148281822E-3"/>
                  <c:y val="-0.1015175664242434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711300346007601E-2"/>
                  <c:y val="-9.8445970390754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300212889258668E-2"/>
                  <c:y val="-0.1349016775913787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9.5334752595057012E-3"/>
                  <c:y val="-0.1321925768931657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112238780275665E-2"/>
                  <c:y val="-0.1349018556342741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</c:spPr>
            <c:txPr>
              <a:bodyPr/>
              <a:lstStyle/>
              <a:p>
                <a:pPr>
                  <a:defRPr sz="1600"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2013 год (факт)</c:v>
                </c:pt>
                <c:pt idx="1">
                  <c:v>2014 год (факт)</c:v>
                </c:pt>
                <c:pt idx="2">
                  <c:v>2015 год (план)</c:v>
                </c:pt>
                <c:pt idx="3">
                  <c:v>2016 год (план)</c:v>
                </c:pt>
                <c:pt idx="4">
                  <c:v>2017 год (план)</c:v>
                </c:pt>
                <c:pt idx="5">
                  <c:v>2018 год (прогноз)</c:v>
                </c:pt>
                <c:pt idx="6">
                  <c:v>2019 год (прогноз)</c:v>
                </c:pt>
                <c:pt idx="7">
                  <c:v>2020 год (прогноз)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81.7</c:v>
                </c:pt>
                <c:pt idx="1">
                  <c:v>135.1</c:v>
                </c:pt>
                <c:pt idx="2">
                  <c:v>27.8</c:v>
                </c:pt>
                <c:pt idx="3">
                  <c:v>22.3</c:v>
                </c:pt>
                <c:pt idx="4">
                  <c:v>24.1</c:v>
                </c:pt>
                <c:pt idx="5">
                  <c:v>35.4</c:v>
                </c:pt>
                <c:pt idx="6">
                  <c:v>35.6</c:v>
                </c:pt>
                <c:pt idx="7">
                  <c:v>35.9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886400"/>
        <c:axId val="88217792"/>
        <c:axId val="0"/>
      </c:bar3DChart>
      <c:catAx>
        <c:axId val="4688640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ru-RU"/>
          </a:p>
        </c:txPr>
        <c:crossAx val="88217792"/>
        <c:crosses val="autoZero"/>
        <c:auto val="1"/>
        <c:lblAlgn val="ctr"/>
        <c:lblOffset val="100"/>
        <c:noMultiLvlLbl val="0"/>
      </c:catAx>
      <c:valAx>
        <c:axId val="88217792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out"/>
        <c:minorTickMark val="none"/>
        <c:tickLblPos val="nextTo"/>
        <c:crossAx val="46886400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488258957621489"/>
          <c:y val="2.9394882050142578E-2"/>
          <c:w val="0.58943138970953335"/>
          <c:h val="0.9461093829080718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'[Диаграмма в Microsoft PowerPoint]Лист3'!$B$9:$B$10</c:f>
              <c:strCache>
                <c:ptCount val="1"/>
                <c:pt idx="0">
                  <c:v>план 2014 год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PowerPoint]Лист3'!$A$11:$A$15</c:f>
              <c:strCache>
                <c:ptCount val="5"/>
                <c:pt idx="0">
                  <c:v>Дивиденды по акциям</c:v>
                </c:pt>
                <c:pt idx="1">
                  <c:v>Аренда земельных участков</c:v>
                </c:pt>
                <c:pt idx="2">
                  <c:v>Аренда имущества</c:v>
                </c:pt>
                <c:pt idx="3">
                  <c:v>Часть  чистой прибыли ОГУП</c:v>
                </c:pt>
                <c:pt idx="4">
                  <c:v>Продажа акций </c:v>
                </c:pt>
              </c:strCache>
            </c:strRef>
          </c:cat>
          <c:val>
            <c:numRef>
              <c:f>'[Диаграмма в Microsoft PowerPoint]Лист3'!$B$11:$B$15</c:f>
              <c:numCache>
                <c:formatCode>0.0</c:formatCode>
                <c:ptCount val="5"/>
                <c:pt idx="0">
                  <c:v>22.6</c:v>
                </c:pt>
                <c:pt idx="1">
                  <c:v>16.399999999999999</c:v>
                </c:pt>
                <c:pt idx="2">
                  <c:v>29.9</c:v>
                </c:pt>
                <c:pt idx="3">
                  <c:v>20.7</c:v>
                </c:pt>
                <c:pt idx="4">
                  <c:v>83.25</c:v>
                </c:pt>
              </c:numCache>
            </c:numRef>
          </c:val>
        </c:ser>
        <c:ser>
          <c:idx val="1"/>
          <c:order val="1"/>
          <c:tx>
            <c:strRef>
              <c:f>'[Диаграмма в Microsoft PowerPoint]Лист3'!$C$9:$C$10</c:f>
              <c:strCache>
                <c:ptCount val="1"/>
                <c:pt idx="0">
                  <c:v>факт 2014 год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sz="1400" b="1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'[Диаграмма в Microsoft PowerPoint]Лист3'!$A$11:$A$15</c:f>
              <c:strCache>
                <c:ptCount val="5"/>
                <c:pt idx="0">
                  <c:v>Дивиденды по акциям</c:v>
                </c:pt>
                <c:pt idx="1">
                  <c:v>Аренда земельных участков</c:v>
                </c:pt>
                <c:pt idx="2">
                  <c:v>Аренда имущества</c:v>
                </c:pt>
                <c:pt idx="3">
                  <c:v>Часть  чистой прибыли ОГУП</c:v>
                </c:pt>
                <c:pt idx="4">
                  <c:v>Продажа акций </c:v>
                </c:pt>
              </c:strCache>
            </c:strRef>
          </c:cat>
          <c:val>
            <c:numRef>
              <c:f>'[Диаграмма в Microsoft PowerPoint]Лист3'!$C$11:$C$15</c:f>
              <c:numCache>
                <c:formatCode>0.0</c:formatCode>
                <c:ptCount val="5"/>
                <c:pt idx="0">
                  <c:v>22.608499999999999</c:v>
                </c:pt>
                <c:pt idx="1">
                  <c:v>16.796399999999998</c:v>
                </c:pt>
                <c:pt idx="2">
                  <c:v>30.610900000000001</c:v>
                </c:pt>
                <c:pt idx="3">
                  <c:v>20.683399999999999</c:v>
                </c:pt>
                <c:pt idx="4">
                  <c:v>83.25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125888"/>
        <c:axId val="88232448"/>
      </c:barChart>
      <c:catAx>
        <c:axId val="113125888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 anchor="t" anchorCtr="0"/>
          <a:lstStyle/>
          <a:p>
            <a:pPr algn="just">
              <a:defRPr sz="1400">
                <a:solidFill>
                  <a:srgbClr val="0000CC"/>
                </a:solidFill>
              </a:defRPr>
            </a:pPr>
            <a:endParaRPr lang="ru-RU"/>
          </a:p>
        </c:txPr>
        <c:crossAx val="88232448"/>
        <c:crosses val="autoZero"/>
        <c:auto val="1"/>
        <c:lblAlgn val="ctr"/>
        <c:lblOffset val="100"/>
        <c:noMultiLvlLbl val="0"/>
      </c:catAx>
      <c:valAx>
        <c:axId val="88232448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" sourceLinked="1"/>
        <c:majorTickMark val="out"/>
        <c:minorTickMark val="none"/>
        <c:tickLblPos val="nextTo"/>
        <c:crossAx val="113125888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348926933288592"/>
          <c:y val="0.66665875859472412"/>
          <c:w val="0.21291639364333667"/>
          <c:h val="8.3109978520905084E-2"/>
        </c:manualLayout>
      </c:layout>
      <c:overlay val="0"/>
      <c:txPr>
        <a:bodyPr/>
        <a:lstStyle/>
        <a:p>
          <a:pPr algn="just">
            <a:defRPr sz="1400">
              <a:solidFill>
                <a:srgbClr val="0000CC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44775339588118329"/>
          <c:y val="2.1249312325404271E-3"/>
          <c:w val="0.4075994107230716"/>
          <c:h val="0.9532515128841105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2014 год план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Доходы от управления и распоряжения государственным имуществом Кировской области</c:v>
                </c:pt>
                <c:pt idx="1">
                  <c:v>Удельный вес земельных участков, на которые зарегистрировано право собственности Кировской области, по отношению к общему количеству земельных участков, обладающих признаком областной собственности</c:v>
                </c:pt>
                <c:pt idx="2">
                  <c:v>Доля объектов недвижимости, на которые зарегистрировано право собственности Кировской области (хозяйственного ведения, оперативного управления), в общем количестве объектов недвижимости, учитываемых в реестре государственного имущества Кировской области и</c:v>
                </c:pt>
                <c:pt idx="3">
                  <c:v>Доля объектов недвижимости, в отношении которых проведена техническая инвентаризация, в общем количестве объектов недвижимости, учитываемых в реестре государственного имущества Кировской области и подлежащих технической инвентаризации</c:v>
                </c:pt>
                <c:pt idx="4">
                  <c:v>Доля областных государственных учреждений и областных государственных унитарных предприятий, в отношении которых проведены проверки использования государственного имущества Кировской области, в общем числе областных государственных учреждений и областных </c:v>
                </c:pt>
                <c:pt idx="5">
                  <c:v>Доля охваченных мониторингом областных государственных унитарных предприятий и хозяйственных обществ, более 50% акций (долей) которых находится в собственности Кировской области, за исключением находящихся в стадии ликвидации и конкурсного производства</c:v>
                </c:pt>
              </c:strCache>
            </c:strRef>
          </c:cat>
          <c:val>
            <c:numRef>
              <c:f>Лист1!$B$2:$B$7</c:f>
              <c:numCache>
                <c:formatCode>0.0%</c:formatCode>
                <c:ptCount val="6"/>
                <c:pt idx="0">
                  <c:v>1</c:v>
                </c:pt>
                <c:pt idx="1">
                  <c:v>0.9</c:v>
                </c:pt>
                <c:pt idx="2">
                  <c:v>0.75</c:v>
                </c:pt>
                <c:pt idx="3">
                  <c:v>0.8</c:v>
                </c:pt>
                <c:pt idx="4">
                  <c:v>0.3</c:v>
                </c:pt>
                <c:pt idx="5">
                  <c:v>1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2014 год факт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txPr>
              <a:bodyPr/>
              <a:lstStyle/>
              <a:p>
                <a:pPr algn="ctr">
                  <a:defRPr lang="ru-RU" sz="900" b="1" i="0" u="none" strike="noStrike" kern="1200" baseline="0">
                    <a:solidFill>
                      <a:srgbClr val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Лист1!$A$2:$A$7</c:f>
              <c:strCache>
                <c:ptCount val="6"/>
                <c:pt idx="0">
                  <c:v>Доходы от управления и распоряжения государственным имуществом Кировской области</c:v>
                </c:pt>
                <c:pt idx="1">
                  <c:v>Удельный вес земельных участков, на которые зарегистрировано право собственности Кировской области, по отношению к общему количеству земельных участков, обладающих признаком областной собственности</c:v>
                </c:pt>
                <c:pt idx="2">
                  <c:v>Доля объектов недвижимости, на которые зарегистрировано право собственности Кировской области (хозяйственного ведения, оперативного управления), в общем количестве объектов недвижимости, учитываемых в реестре государственного имущества Кировской области и</c:v>
                </c:pt>
                <c:pt idx="3">
                  <c:v>Доля объектов недвижимости, в отношении которых проведена техническая инвентаризация, в общем количестве объектов недвижимости, учитываемых в реестре государственного имущества Кировской области и подлежащих технической инвентаризации</c:v>
                </c:pt>
                <c:pt idx="4">
                  <c:v>Доля областных государственных учреждений и областных государственных унитарных предприятий, в отношении которых проведены проверки использования государственного имущества Кировской области, в общем числе областных государственных учреждений и областных </c:v>
                </c:pt>
                <c:pt idx="5">
                  <c:v>Доля охваченных мониторингом областных государственных унитарных предприятий и хозяйственных обществ, более 50% акций (долей) которых находится в собственности Кировской области, за исключением находящихся в стадии ликвидации и конкурсного производства</c:v>
                </c:pt>
              </c:strCache>
            </c:strRef>
          </c:cat>
          <c:val>
            <c:numRef>
              <c:f>Лист1!$C$2:$C$7</c:f>
              <c:numCache>
                <c:formatCode>0.0%</c:formatCode>
                <c:ptCount val="6"/>
                <c:pt idx="0">
                  <c:v>1</c:v>
                </c:pt>
                <c:pt idx="1">
                  <c:v>0.91</c:v>
                </c:pt>
                <c:pt idx="2">
                  <c:v>0.77900000000000003</c:v>
                </c:pt>
                <c:pt idx="3">
                  <c:v>0.81799999999999995</c:v>
                </c:pt>
                <c:pt idx="4">
                  <c:v>0.312</c:v>
                </c:pt>
                <c:pt idx="5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7117824"/>
        <c:axId val="99423296"/>
      </c:barChart>
      <c:catAx>
        <c:axId val="47117824"/>
        <c:scaling>
          <c:orientation val="minMax"/>
        </c:scaling>
        <c:delete val="0"/>
        <c:axPos val="l"/>
        <c:majorTickMark val="out"/>
        <c:minorTickMark val="none"/>
        <c:tickLblPos val="nextTo"/>
        <c:txPr>
          <a:bodyPr/>
          <a:lstStyle/>
          <a:p>
            <a:pPr algn="just">
              <a:defRPr>
                <a:solidFill>
                  <a:srgbClr val="0000CC"/>
                </a:solidFill>
              </a:defRPr>
            </a:pPr>
            <a:endParaRPr lang="ru-RU"/>
          </a:p>
        </c:txPr>
        <c:crossAx val="99423296"/>
        <c:crosses val="autoZero"/>
        <c:auto val="1"/>
        <c:lblAlgn val="l"/>
        <c:lblOffset val="100"/>
        <c:noMultiLvlLbl val="0"/>
      </c:catAx>
      <c:valAx>
        <c:axId val="99423296"/>
        <c:scaling>
          <c:orientation val="minMax"/>
        </c:scaling>
        <c:delete val="1"/>
        <c:axPos val="b"/>
        <c:majorGridlines>
          <c:spPr>
            <a:ln>
              <a:noFill/>
            </a:ln>
          </c:spPr>
        </c:majorGridlines>
        <c:numFmt formatCode="0.0%" sourceLinked="1"/>
        <c:majorTickMark val="out"/>
        <c:minorTickMark val="none"/>
        <c:tickLblPos val="nextTo"/>
        <c:crossAx val="47117824"/>
        <c:crosses val="autoZero"/>
        <c:crossBetween val="between"/>
      </c:valAx>
      <c:spPr>
        <a:noFill/>
      </c:spPr>
    </c:plotArea>
    <c:legend>
      <c:legendPos val="r"/>
      <c:layout>
        <c:manualLayout>
          <c:xMode val="edge"/>
          <c:yMode val="edge"/>
          <c:x val="0.81250103123855322"/>
          <c:y val="0.45991241936973537"/>
          <c:w val="0.14464719339574514"/>
          <c:h val="6.9550505097827148E-2"/>
        </c:manualLayout>
      </c:layout>
      <c:overlay val="0"/>
      <c:txPr>
        <a:bodyPr/>
        <a:lstStyle/>
        <a:p>
          <a:pPr>
            <a:defRPr sz="1000"/>
          </a:pPr>
          <a:endParaRPr lang="ru-RU"/>
        </a:p>
      </c:txPr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900" baseline="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</c:v>
                </c:pt>
              </c:strCache>
            </c:strRef>
          </c:tx>
          <c:spPr>
            <a:solidFill>
              <a:srgbClr val="FFC000"/>
            </a:solidFill>
          </c:spPr>
          <c:invertIfNegative val="0"/>
          <c:dLbls>
            <c:txPr>
              <a:bodyPr/>
              <a:lstStyle/>
              <a:p>
                <a:pPr>
                  <a:defRPr sz="1200" b="1">
                    <a:solidFill>
                      <a:srgbClr val="FF0000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2013 год (факт)</c:v>
                </c:pt>
                <c:pt idx="1">
                  <c:v>2014 год (факт)</c:v>
                </c:pt>
                <c:pt idx="2">
                  <c:v>2015 год (план)</c:v>
                </c:pt>
                <c:pt idx="3">
                  <c:v>2016 год (план)</c:v>
                </c:pt>
                <c:pt idx="4">
                  <c:v>2017 год (план)</c:v>
                </c:pt>
                <c:pt idx="5">
                  <c:v>2018 год (прогноз)</c:v>
                </c:pt>
                <c:pt idx="6">
                  <c:v>2019 год (прогноз)</c:v>
                </c:pt>
                <c:pt idx="7">
                  <c:v>2020 год (прогноз)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88.8</c:v>
                </c:pt>
                <c:pt idx="1">
                  <c:v>174</c:v>
                </c:pt>
                <c:pt idx="2">
                  <c:v>67.900000000000006</c:v>
                </c:pt>
                <c:pt idx="3">
                  <c:v>64.7</c:v>
                </c:pt>
                <c:pt idx="4">
                  <c:v>66.2</c:v>
                </c:pt>
                <c:pt idx="5">
                  <c:v>77.5</c:v>
                </c:pt>
                <c:pt idx="6">
                  <c:v>80.599999999999994</c:v>
                </c:pt>
                <c:pt idx="7">
                  <c:v>83.8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расходы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9.5334752595057012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0655863062262352E-2"/>
                  <c:y val="-4.52228954617578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588912543250956E-2"/>
                  <c:y val="-6.783434319263671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2238780275665E-2"/>
                  <c:y val="-1.356686863852742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9445627162546915E-3"/>
                  <c:y val="-6.78343431926375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4300212889258434E-2"/>
                  <c:y val="-4.522289546175863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1.2711300346007601E-2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1.747803797576045E-2"/>
                  <c:y val="-2.261144773087890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>
                    <a:solidFill>
                      <a:srgbClr val="0000CC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Лист1!$A$2:$A$9</c:f>
              <c:strCache>
                <c:ptCount val="8"/>
                <c:pt idx="0">
                  <c:v>2013 год (факт)</c:v>
                </c:pt>
                <c:pt idx="1">
                  <c:v>2014 год (факт)</c:v>
                </c:pt>
                <c:pt idx="2">
                  <c:v>2015 год (план)</c:v>
                </c:pt>
                <c:pt idx="3">
                  <c:v>2016 год (план)</c:v>
                </c:pt>
                <c:pt idx="4">
                  <c:v>2017 год (план)</c:v>
                </c:pt>
                <c:pt idx="5">
                  <c:v>2018 год (прогноз)</c:v>
                </c:pt>
                <c:pt idx="6">
                  <c:v>2019 год (прогноз)</c:v>
                </c:pt>
                <c:pt idx="7">
                  <c:v>2020 год (прогноз)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81.7</c:v>
                </c:pt>
                <c:pt idx="1">
                  <c:v>135.1</c:v>
                </c:pt>
                <c:pt idx="2">
                  <c:v>27.8</c:v>
                </c:pt>
                <c:pt idx="3">
                  <c:v>22.3</c:v>
                </c:pt>
                <c:pt idx="4">
                  <c:v>24.1</c:v>
                </c:pt>
                <c:pt idx="5">
                  <c:v>35.4</c:v>
                </c:pt>
                <c:pt idx="6">
                  <c:v>35.6</c:v>
                </c:pt>
                <c:pt idx="7">
                  <c:v>35.9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6989312"/>
        <c:axId val="113256128"/>
        <c:axId val="0"/>
      </c:bar3DChart>
      <c:catAx>
        <c:axId val="4698931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solidFill>
                  <a:srgbClr val="FF0000"/>
                </a:solidFill>
              </a:defRPr>
            </a:pPr>
            <a:endParaRPr lang="ru-RU"/>
          </a:p>
        </c:txPr>
        <c:crossAx val="113256128"/>
        <c:crosses val="autoZero"/>
        <c:auto val="1"/>
        <c:lblAlgn val="ctr"/>
        <c:lblOffset val="100"/>
        <c:noMultiLvlLbl val="0"/>
      </c:catAx>
      <c:valAx>
        <c:axId val="113256128"/>
        <c:scaling>
          <c:orientation val="minMax"/>
        </c:scaling>
        <c:delete val="1"/>
        <c:axPos val="l"/>
        <c:majorGridlines>
          <c:spPr>
            <a:ln>
              <a:noFill/>
            </a:ln>
          </c:spPr>
        </c:majorGridlines>
        <c:numFmt formatCode="#,##0.0" sourceLinked="0"/>
        <c:majorTickMark val="none"/>
        <c:minorTickMark val="none"/>
        <c:tickLblPos val="nextTo"/>
        <c:crossAx val="46989312"/>
        <c:crosses val="autoZero"/>
        <c:crossBetween val="between"/>
      </c:valAx>
    </c:plotArea>
    <c:legend>
      <c:legendPos val="t"/>
      <c:legendEntry>
        <c:idx val="0"/>
        <c:txPr>
          <a:bodyPr/>
          <a:lstStyle/>
          <a:p>
            <a:pPr>
              <a:defRPr sz="1400">
                <a:solidFill>
                  <a:srgbClr val="0000CC"/>
                </a:solidFill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400">
                <a:solidFill>
                  <a:srgbClr val="0000CC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2.7989007227425158E-2"/>
          <c:y val="3.8439461142494136E-2"/>
          <c:w val="0.20836277754202173"/>
          <c:h val="4.8275262862530942E-2"/>
        </c:manualLayout>
      </c:layout>
      <c:overlay val="0"/>
      <c:txPr>
        <a:bodyPr/>
        <a:lstStyle/>
        <a:p>
          <a:pPr>
            <a:defRPr sz="14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61EEBB7-8083-4916-8F77-6408D7391441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CE30E38D-3E37-4ED9-A705-A91FF0359727}">
      <dgm:prSet phldrT="[Текст]"/>
      <dgm:spPr>
        <a:ln>
          <a:noFill/>
        </a:ln>
      </dgm:spPr>
      <dgm:t>
        <a:bodyPr/>
        <a:lstStyle/>
        <a:p>
          <a:r>
            <a:rPr lang="ru-RU" sz="1100" b="1" cap="none" spc="0" dirty="0" smtClean="0">
              <a:ln w="11430">
                <a:noFill/>
              </a:ln>
              <a:solidFill>
                <a:srgbClr val="C00000"/>
              </a:solidFill>
              <a:effectLst/>
            </a:rPr>
            <a:t>2011</a:t>
          </a:r>
          <a:r>
            <a:rPr lang="ru-RU" sz="1100" b="0" cap="none" spc="0" dirty="0" smtClean="0">
              <a:ln w="11430">
                <a:noFill/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 </a:t>
          </a:r>
          <a:r>
            <a:rPr lang="ru-RU" sz="1100" b="1" cap="none" spc="0" dirty="0" smtClean="0">
              <a:ln w="11430">
                <a:noFill/>
              </a:ln>
              <a:solidFill>
                <a:srgbClr val="C00000"/>
              </a:solidFill>
              <a:effectLst/>
            </a:rPr>
            <a:t>год 71%</a:t>
          </a:r>
          <a:endParaRPr lang="ru-RU" sz="1100" b="1" cap="none" spc="0" dirty="0">
            <a:ln w="11430">
              <a:noFill/>
            </a:ln>
            <a:solidFill>
              <a:srgbClr val="C00000"/>
            </a:solidFill>
            <a:effectLst/>
          </a:endParaRPr>
        </a:p>
      </dgm:t>
    </dgm:pt>
    <dgm:pt modelId="{DB96213B-5A2E-48F3-836D-3C600869E3B3}" type="parTrans" cxnId="{D9755B89-00B9-4BFF-9629-6FE1CD9AA07A}">
      <dgm:prSet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endParaRPr lang="ru-RU" b="0" cap="none" spc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47869779-3B68-47E2-8BED-995C09EACBBC}" type="sibTrans" cxnId="{D9755B89-00B9-4BFF-9629-6FE1CD9AA07A}">
      <dgm:prSet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endParaRPr lang="ru-RU" b="0" cap="none" spc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5D5806D7-551E-4277-AAC8-57A1C1F19F18}">
      <dgm:prSet phldrT="[Текст]" custT="1"/>
      <dgm:spPr>
        <a:ln w="19050">
          <a:noFill/>
          <a:prstDash val="solid"/>
        </a:ln>
      </dgm:spPr>
      <dgm:t>
        <a:bodyPr/>
        <a:lstStyle/>
        <a:p>
          <a:r>
            <a:rPr lang="ru-RU" sz="1100" b="1" dirty="0" smtClean="0">
              <a:solidFill>
                <a:srgbClr val="C00000"/>
              </a:solidFill>
            </a:rPr>
            <a:t>2020 год 100%</a:t>
          </a:r>
          <a:endParaRPr lang="ru-RU" sz="1100" b="1" dirty="0">
            <a:solidFill>
              <a:srgbClr val="C00000"/>
            </a:solidFill>
          </a:endParaRPr>
        </a:p>
      </dgm:t>
    </dgm:pt>
    <dgm:pt modelId="{15FF96F7-9165-416C-9BC0-2B3D789B2FA4}" type="parTrans" cxnId="{C88CDBD7-133E-43BE-A8FA-4235DD444D1A}">
      <dgm:prSet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endParaRPr lang="ru-RU" b="0" cap="none" spc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3FA702A5-5822-4D4C-B787-505B1CFC7771}" type="sibTrans" cxnId="{C88CDBD7-133E-43BE-A8FA-4235DD444D1A}">
      <dgm:prSet/>
      <dgm:spPr/>
      <dgm:t>
        <a:bodyPr>
          <a:scene3d>
            <a:camera prst="orthographicFront"/>
            <a:lightRig rig="glow" dir="tl">
              <a:rot lat="0" lon="0" rev="5400000"/>
            </a:lightRig>
          </a:scene3d>
          <a:sp3d contourW="12700">
            <a:bevelT w="25400" h="25400"/>
            <a:contourClr>
              <a:schemeClr val="accent6">
                <a:shade val="73000"/>
              </a:schemeClr>
            </a:contourClr>
          </a:sp3d>
        </a:bodyPr>
        <a:lstStyle/>
        <a:p>
          <a:endParaRPr lang="ru-RU" b="0" cap="none" spc="0">
            <a:ln w="11430"/>
            <a:gradFill>
              <a:gsLst>
                <a:gs pos="0">
                  <a:schemeClr val="accent6">
                    <a:tint val="90000"/>
                    <a:satMod val="120000"/>
                  </a:schemeClr>
                </a:gs>
                <a:gs pos="25000">
                  <a:schemeClr val="accent6">
                    <a:tint val="93000"/>
                    <a:satMod val="120000"/>
                  </a:schemeClr>
                </a:gs>
                <a:gs pos="50000">
                  <a:schemeClr val="accent6">
                    <a:shade val="89000"/>
                    <a:satMod val="110000"/>
                  </a:schemeClr>
                </a:gs>
                <a:gs pos="75000">
                  <a:schemeClr val="accent6">
                    <a:tint val="93000"/>
                    <a:satMod val="120000"/>
                  </a:schemeClr>
                </a:gs>
                <a:gs pos="100000">
                  <a:schemeClr val="accent6">
                    <a:tint val="90000"/>
                    <a:satMod val="120000"/>
                  </a:schemeClr>
                </a:gs>
              </a:gsLst>
              <a:lin ang="5400000"/>
            </a:gradFill>
            <a:effectLst>
              <a:outerShdw blurRad="80000" dist="40000" dir="5040000" algn="tl">
                <a:srgbClr val="000000">
                  <a:alpha val="30000"/>
                </a:srgbClr>
              </a:outerShdw>
            </a:effectLst>
          </a:endParaRPr>
        </a:p>
      </dgm:t>
    </dgm:pt>
    <dgm:pt modelId="{3B9D685D-3D49-4CD3-87DF-CEFD24F5B9B8}" type="pres">
      <dgm:prSet presAssocID="{761EEBB7-8083-4916-8F77-6408D7391441}" presName="arrowDiagram" presStyleCnt="0">
        <dgm:presLayoutVars>
          <dgm:chMax val="5"/>
          <dgm:dir/>
          <dgm:resizeHandles val="exact"/>
        </dgm:presLayoutVars>
      </dgm:prSet>
      <dgm:spPr/>
    </dgm:pt>
    <dgm:pt modelId="{1CBA844C-52A2-458C-91DB-991F94A2FD47}" type="pres">
      <dgm:prSet presAssocID="{761EEBB7-8083-4916-8F77-6408D7391441}" presName="arrow" presStyleLbl="bgShp" presStyleIdx="0" presStyleCnt="1" custScaleX="105357" custLinFactNeighborX="83929" custLinFactNeighborY="0"/>
      <dgm:spPr>
        <a:solidFill>
          <a:schemeClr val="bg1"/>
        </a:solidFill>
      </dgm:spPr>
    </dgm:pt>
    <dgm:pt modelId="{F2ED1699-AAC2-446F-BE61-583A4ECB3772}" type="pres">
      <dgm:prSet presAssocID="{761EEBB7-8083-4916-8F77-6408D7391441}" presName="arrowDiagram2" presStyleCnt="0"/>
      <dgm:spPr/>
    </dgm:pt>
    <dgm:pt modelId="{4B6DF88C-21C4-482E-AFFA-D7EA8F5C9657}" type="pres">
      <dgm:prSet presAssocID="{CE30E38D-3E37-4ED9-A705-A91FF0359727}" presName="bullet2a" presStyleLbl="node1" presStyleIdx="0" presStyleCnt="2"/>
      <dgm:spPr>
        <a:solidFill>
          <a:srgbClr val="FF0000"/>
        </a:solidFill>
      </dgm:spPr>
    </dgm:pt>
    <dgm:pt modelId="{81B2C1E6-A391-40FF-BFB8-3B9BDC20E07E}" type="pres">
      <dgm:prSet presAssocID="{CE30E38D-3E37-4ED9-A705-A91FF0359727}" presName="textBox2a" presStyleLbl="revTx" presStyleIdx="0" presStyleCnt="2" custLinFactNeighborX="1536" custLinFactNeighborY="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0A6AD3-385F-437D-9905-F1637D1C14F6}" type="pres">
      <dgm:prSet presAssocID="{5D5806D7-551E-4277-AAC8-57A1C1F19F18}" presName="bullet2b" presStyleLbl="node1" presStyleIdx="1" presStyleCnt="2" custLinFactX="239420" custLinFactY="-24348" custLinFactNeighborX="300000" custLinFactNeighborY="-100000"/>
      <dgm:spPr>
        <a:solidFill>
          <a:srgbClr val="FF0000"/>
        </a:solidFill>
      </dgm:spPr>
    </dgm:pt>
    <dgm:pt modelId="{6556E9C0-68A9-48E1-AA53-6AFE41A3949C}" type="pres">
      <dgm:prSet presAssocID="{5D5806D7-551E-4277-AAC8-57A1C1F19F18}" presName="textBox2b" presStyleLbl="revTx" presStyleIdx="1" presStyleCnt="2" custScaleX="114894" custScaleY="68302" custLinFactNeighborX="60086" custLinFactNeighborY="-2628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9755B89-00B9-4BFF-9629-6FE1CD9AA07A}" srcId="{761EEBB7-8083-4916-8F77-6408D7391441}" destId="{CE30E38D-3E37-4ED9-A705-A91FF0359727}" srcOrd="0" destOrd="0" parTransId="{DB96213B-5A2E-48F3-836D-3C600869E3B3}" sibTransId="{47869779-3B68-47E2-8BED-995C09EACBBC}"/>
    <dgm:cxn modelId="{C9FFD2ED-00EF-48A0-A301-0DBD97B4ED85}" type="presOf" srcId="{761EEBB7-8083-4916-8F77-6408D7391441}" destId="{3B9D685D-3D49-4CD3-87DF-CEFD24F5B9B8}" srcOrd="0" destOrd="0" presId="urn:microsoft.com/office/officeart/2005/8/layout/arrow2"/>
    <dgm:cxn modelId="{C88CDBD7-133E-43BE-A8FA-4235DD444D1A}" srcId="{761EEBB7-8083-4916-8F77-6408D7391441}" destId="{5D5806D7-551E-4277-AAC8-57A1C1F19F18}" srcOrd="1" destOrd="0" parTransId="{15FF96F7-9165-416C-9BC0-2B3D789B2FA4}" sibTransId="{3FA702A5-5822-4D4C-B787-505B1CFC7771}"/>
    <dgm:cxn modelId="{4C80F3CF-68DD-4AD8-BC42-6116B8282425}" type="presOf" srcId="{5D5806D7-551E-4277-AAC8-57A1C1F19F18}" destId="{6556E9C0-68A9-48E1-AA53-6AFE41A3949C}" srcOrd="0" destOrd="0" presId="urn:microsoft.com/office/officeart/2005/8/layout/arrow2"/>
    <dgm:cxn modelId="{51925768-8C4E-4D45-AF9E-6B61E18B29F5}" type="presOf" srcId="{CE30E38D-3E37-4ED9-A705-A91FF0359727}" destId="{81B2C1E6-A391-40FF-BFB8-3B9BDC20E07E}" srcOrd="0" destOrd="0" presId="urn:microsoft.com/office/officeart/2005/8/layout/arrow2"/>
    <dgm:cxn modelId="{DB9B8DDB-F0F6-4AE2-91BC-C94C70B6E20F}" type="presParOf" srcId="{3B9D685D-3D49-4CD3-87DF-CEFD24F5B9B8}" destId="{1CBA844C-52A2-458C-91DB-991F94A2FD47}" srcOrd="0" destOrd="0" presId="urn:microsoft.com/office/officeart/2005/8/layout/arrow2"/>
    <dgm:cxn modelId="{5851E22F-B404-4461-9F4B-2D836B07C2EA}" type="presParOf" srcId="{3B9D685D-3D49-4CD3-87DF-CEFD24F5B9B8}" destId="{F2ED1699-AAC2-446F-BE61-583A4ECB3772}" srcOrd="1" destOrd="0" presId="urn:microsoft.com/office/officeart/2005/8/layout/arrow2"/>
    <dgm:cxn modelId="{828C0C40-0471-482F-B770-CEC1945E78D1}" type="presParOf" srcId="{F2ED1699-AAC2-446F-BE61-583A4ECB3772}" destId="{4B6DF88C-21C4-482E-AFFA-D7EA8F5C9657}" srcOrd="0" destOrd="0" presId="urn:microsoft.com/office/officeart/2005/8/layout/arrow2"/>
    <dgm:cxn modelId="{392F6779-B605-4C54-822C-FB3854CB701A}" type="presParOf" srcId="{F2ED1699-AAC2-446F-BE61-583A4ECB3772}" destId="{81B2C1E6-A391-40FF-BFB8-3B9BDC20E07E}" srcOrd="1" destOrd="0" presId="urn:microsoft.com/office/officeart/2005/8/layout/arrow2"/>
    <dgm:cxn modelId="{AA2CAEC4-3F45-454B-B5A9-462C747257EC}" type="presParOf" srcId="{F2ED1699-AAC2-446F-BE61-583A4ECB3772}" destId="{900A6AD3-385F-437D-9905-F1637D1C14F6}" srcOrd="2" destOrd="0" presId="urn:microsoft.com/office/officeart/2005/8/layout/arrow2"/>
    <dgm:cxn modelId="{E5953D44-FBCE-4DD0-9474-A080DECCE4D4}" type="presParOf" srcId="{F2ED1699-AAC2-446F-BE61-583A4ECB3772}" destId="{6556E9C0-68A9-48E1-AA53-6AFE41A3949C}" srcOrd="3" destOrd="0" presId="urn:microsoft.com/office/officeart/2005/8/layout/arrow2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3D42E8-315A-4D7B-9EE9-BD6F5368D10E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7C942CF7-1280-4EA6-B7A5-23FAF50EE882}">
      <dgm:prSet phldrT="[Текст]" custT="1"/>
      <dgm:spPr/>
      <dgm:t>
        <a:bodyPr/>
        <a:lstStyle/>
        <a:p>
          <a:r>
            <a:rPr lang="ru-RU" sz="1400" dirty="0" smtClean="0"/>
            <a:t> </a:t>
          </a:r>
          <a:r>
            <a:rPr lang="ru-RU" sz="1100" b="1" dirty="0" smtClean="0">
              <a:solidFill>
                <a:srgbClr val="C00000"/>
              </a:solidFill>
            </a:rPr>
            <a:t>2011</a:t>
          </a:r>
          <a:r>
            <a:rPr lang="ru-RU" sz="1400" dirty="0" smtClean="0">
              <a:solidFill>
                <a:srgbClr val="C00000"/>
              </a:solidFill>
            </a:rPr>
            <a:t> </a:t>
          </a:r>
          <a:r>
            <a:rPr lang="ru-RU" sz="1100" b="1" dirty="0" smtClean="0">
              <a:solidFill>
                <a:srgbClr val="C00000"/>
              </a:solidFill>
            </a:rPr>
            <a:t>год</a:t>
          </a:r>
          <a:r>
            <a:rPr lang="ru-RU" sz="1400" dirty="0" smtClean="0">
              <a:solidFill>
                <a:srgbClr val="C00000"/>
              </a:solidFill>
            </a:rPr>
            <a:t> </a:t>
          </a:r>
          <a:r>
            <a:rPr lang="ru-RU" sz="1100" b="1" dirty="0" smtClean="0">
              <a:solidFill>
                <a:srgbClr val="C00000"/>
              </a:solidFill>
            </a:rPr>
            <a:t>50,1%</a:t>
          </a:r>
          <a:endParaRPr lang="ru-RU" sz="1100" b="1" dirty="0">
            <a:solidFill>
              <a:srgbClr val="C00000"/>
            </a:solidFill>
          </a:endParaRPr>
        </a:p>
      </dgm:t>
    </dgm:pt>
    <dgm:pt modelId="{0210AB5D-41FC-4F43-AC32-F435485D8DAD}" type="parTrans" cxnId="{2EA9511F-5D03-4AC8-8185-203638F475EF}">
      <dgm:prSet/>
      <dgm:spPr/>
      <dgm:t>
        <a:bodyPr/>
        <a:lstStyle/>
        <a:p>
          <a:endParaRPr lang="ru-RU"/>
        </a:p>
      </dgm:t>
    </dgm:pt>
    <dgm:pt modelId="{65CDFD1D-AE66-48B8-969C-B29C5F6D2CB1}" type="sibTrans" cxnId="{2EA9511F-5D03-4AC8-8185-203638F475EF}">
      <dgm:prSet/>
      <dgm:spPr/>
      <dgm:t>
        <a:bodyPr/>
        <a:lstStyle/>
        <a:p>
          <a:endParaRPr lang="ru-RU"/>
        </a:p>
      </dgm:t>
    </dgm:pt>
    <dgm:pt modelId="{3C2A7A4C-81B1-4957-AAD2-997BCB91F81D}">
      <dgm:prSet phldrT="[Текст]" custT="1"/>
      <dgm:spPr/>
      <dgm:t>
        <a:bodyPr/>
        <a:lstStyle/>
        <a:p>
          <a:r>
            <a:rPr lang="ru-RU" sz="1100" b="1" dirty="0" smtClean="0">
              <a:solidFill>
                <a:srgbClr val="C00000"/>
              </a:solidFill>
            </a:rPr>
            <a:t>2020 год 81,0%</a:t>
          </a:r>
          <a:endParaRPr lang="ru-RU" sz="1100" b="1" dirty="0">
            <a:solidFill>
              <a:srgbClr val="C00000"/>
            </a:solidFill>
          </a:endParaRPr>
        </a:p>
      </dgm:t>
    </dgm:pt>
    <dgm:pt modelId="{8888EEB6-955F-4363-A318-1644660F6AA1}" type="parTrans" cxnId="{2CFD5301-59B1-4B49-926B-4D1E3A7A5540}">
      <dgm:prSet/>
      <dgm:spPr/>
      <dgm:t>
        <a:bodyPr/>
        <a:lstStyle/>
        <a:p>
          <a:endParaRPr lang="ru-RU"/>
        </a:p>
      </dgm:t>
    </dgm:pt>
    <dgm:pt modelId="{C21F081F-3EC2-411E-AEF1-EFB6D901827E}" type="sibTrans" cxnId="{2CFD5301-59B1-4B49-926B-4D1E3A7A5540}">
      <dgm:prSet/>
      <dgm:spPr/>
      <dgm:t>
        <a:bodyPr/>
        <a:lstStyle/>
        <a:p>
          <a:endParaRPr lang="ru-RU"/>
        </a:p>
      </dgm:t>
    </dgm:pt>
    <dgm:pt modelId="{CD5C04F5-3978-4444-A517-C5F544138BCB}" type="pres">
      <dgm:prSet presAssocID="{773D42E8-315A-4D7B-9EE9-BD6F5368D10E}" presName="arrowDiagram" presStyleCnt="0">
        <dgm:presLayoutVars>
          <dgm:chMax val="5"/>
          <dgm:dir/>
          <dgm:resizeHandles val="exact"/>
        </dgm:presLayoutVars>
      </dgm:prSet>
      <dgm:spPr/>
    </dgm:pt>
    <dgm:pt modelId="{57D6CED8-CDB9-471F-BB82-DD3DD148D7A5}" type="pres">
      <dgm:prSet presAssocID="{773D42E8-315A-4D7B-9EE9-BD6F5368D10E}" presName="arrow" presStyleLbl="bgShp" presStyleIdx="0" presStyleCnt="1"/>
      <dgm:spPr>
        <a:solidFill>
          <a:schemeClr val="bg1"/>
        </a:solidFill>
      </dgm:spPr>
      <dgm:t>
        <a:bodyPr/>
        <a:lstStyle/>
        <a:p>
          <a:endParaRPr lang="ru-RU"/>
        </a:p>
      </dgm:t>
    </dgm:pt>
    <dgm:pt modelId="{6DDAAACC-36A7-4AEA-8AAF-7369FBBE16F2}" type="pres">
      <dgm:prSet presAssocID="{773D42E8-315A-4D7B-9EE9-BD6F5368D10E}" presName="arrowDiagram2" presStyleCnt="0"/>
      <dgm:spPr/>
    </dgm:pt>
    <dgm:pt modelId="{D70562A6-ABED-4229-B75A-616B07E327C8}" type="pres">
      <dgm:prSet presAssocID="{7C942CF7-1280-4EA6-B7A5-23FAF50EE882}" presName="bullet2a" presStyleLbl="node1" presStyleIdx="0" presStyleCnt="2"/>
      <dgm:spPr>
        <a:solidFill>
          <a:srgbClr val="FF0000"/>
        </a:solidFill>
      </dgm:spPr>
      <dgm:t>
        <a:bodyPr/>
        <a:lstStyle/>
        <a:p>
          <a:endParaRPr lang="ru-RU"/>
        </a:p>
      </dgm:t>
    </dgm:pt>
    <dgm:pt modelId="{F3F1B8E2-5AD0-42BC-A2D2-4A13BA1B94C8}" type="pres">
      <dgm:prSet presAssocID="{7C942CF7-1280-4EA6-B7A5-23FAF50EE882}" presName="textBox2a" presStyleLbl="revTx" presStyleIdx="0" presStyleCnt="2" custScaleX="115385" custScaleY="75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E1D37B-BF0C-433A-A347-3EABD8DB80D9}" type="pres">
      <dgm:prSet presAssocID="{3C2A7A4C-81B1-4957-AAD2-997BCB91F81D}" presName="bullet2b" presStyleLbl="node1" presStyleIdx="1" presStyleCnt="2" custLinFactX="200000" custLinFactY="-29481" custLinFactNeighborX="208333" custLinFactNeighborY="-100000"/>
      <dgm:spPr>
        <a:solidFill>
          <a:srgbClr val="FF0000"/>
        </a:solidFill>
      </dgm:spPr>
    </dgm:pt>
    <dgm:pt modelId="{509DDE9E-81B5-4DEE-9EC6-DED73B45443F}" type="pres">
      <dgm:prSet presAssocID="{3C2A7A4C-81B1-4957-AAD2-997BCB91F81D}" presName="textBox2b" presStyleLbl="revTx" presStyleIdx="1" presStyleCnt="2" custScaleY="65046" custLinFactNeighborX="23803" custLinFactNeighborY="-193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FD5301-59B1-4B49-926B-4D1E3A7A5540}" srcId="{773D42E8-315A-4D7B-9EE9-BD6F5368D10E}" destId="{3C2A7A4C-81B1-4957-AAD2-997BCB91F81D}" srcOrd="1" destOrd="0" parTransId="{8888EEB6-955F-4363-A318-1644660F6AA1}" sibTransId="{C21F081F-3EC2-411E-AEF1-EFB6D901827E}"/>
    <dgm:cxn modelId="{DAEE8551-07DD-48AB-9DD5-FEA3740552FB}" type="presOf" srcId="{7C942CF7-1280-4EA6-B7A5-23FAF50EE882}" destId="{F3F1B8E2-5AD0-42BC-A2D2-4A13BA1B94C8}" srcOrd="0" destOrd="0" presId="urn:microsoft.com/office/officeart/2005/8/layout/arrow2"/>
    <dgm:cxn modelId="{2EA9511F-5D03-4AC8-8185-203638F475EF}" srcId="{773D42E8-315A-4D7B-9EE9-BD6F5368D10E}" destId="{7C942CF7-1280-4EA6-B7A5-23FAF50EE882}" srcOrd="0" destOrd="0" parTransId="{0210AB5D-41FC-4F43-AC32-F435485D8DAD}" sibTransId="{65CDFD1D-AE66-48B8-969C-B29C5F6D2CB1}"/>
    <dgm:cxn modelId="{28A85575-8D34-45E7-A5AF-A7C8F1E953A8}" type="presOf" srcId="{3C2A7A4C-81B1-4957-AAD2-997BCB91F81D}" destId="{509DDE9E-81B5-4DEE-9EC6-DED73B45443F}" srcOrd="0" destOrd="0" presId="urn:microsoft.com/office/officeart/2005/8/layout/arrow2"/>
    <dgm:cxn modelId="{530428E9-1D33-4417-B8C4-974E39A6B4D4}" type="presOf" srcId="{773D42E8-315A-4D7B-9EE9-BD6F5368D10E}" destId="{CD5C04F5-3978-4444-A517-C5F544138BCB}" srcOrd="0" destOrd="0" presId="urn:microsoft.com/office/officeart/2005/8/layout/arrow2"/>
    <dgm:cxn modelId="{9C366DFF-CDFC-445A-9FBB-3E452B595F5C}" type="presParOf" srcId="{CD5C04F5-3978-4444-A517-C5F544138BCB}" destId="{57D6CED8-CDB9-471F-BB82-DD3DD148D7A5}" srcOrd="0" destOrd="0" presId="urn:microsoft.com/office/officeart/2005/8/layout/arrow2"/>
    <dgm:cxn modelId="{9B1E2E66-1783-4830-9618-5B7CCF36F307}" type="presParOf" srcId="{CD5C04F5-3978-4444-A517-C5F544138BCB}" destId="{6DDAAACC-36A7-4AEA-8AAF-7369FBBE16F2}" srcOrd="1" destOrd="0" presId="urn:microsoft.com/office/officeart/2005/8/layout/arrow2"/>
    <dgm:cxn modelId="{55B0AE17-3A75-4ED0-9968-8BF2790C0109}" type="presParOf" srcId="{6DDAAACC-36A7-4AEA-8AAF-7369FBBE16F2}" destId="{D70562A6-ABED-4229-B75A-616B07E327C8}" srcOrd="0" destOrd="0" presId="urn:microsoft.com/office/officeart/2005/8/layout/arrow2"/>
    <dgm:cxn modelId="{641F9803-570F-4A50-8C8C-85FC37BA8DF6}" type="presParOf" srcId="{6DDAAACC-36A7-4AEA-8AAF-7369FBBE16F2}" destId="{F3F1B8E2-5AD0-42BC-A2D2-4A13BA1B94C8}" srcOrd="1" destOrd="0" presId="urn:microsoft.com/office/officeart/2005/8/layout/arrow2"/>
    <dgm:cxn modelId="{AE366EC7-04A1-4A4F-B86D-6A533D7D2A68}" type="presParOf" srcId="{6DDAAACC-36A7-4AEA-8AAF-7369FBBE16F2}" destId="{B0E1D37B-BF0C-433A-A347-3EABD8DB80D9}" srcOrd="2" destOrd="0" presId="urn:microsoft.com/office/officeart/2005/8/layout/arrow2"/>
    <dgm:cxn modelId="{2F00E974-C21D-4553-9EE7-161891701A02}" type="presParOf" srcId="{6DDAAACC-36A7-4AEA-8AAF-7369FBBE16F2}" destId="{509DDE9E-81B5-4DEE-9EC6-DED73B45443F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8CF91AA-7C5B-42BF-B9E0-DBA1F9E153FB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3425D89C-DFD8-482C-94CB-2A9B36FF700F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2011 год 63,9%</a:t>
          </a:r>
          <a:endParaRPr lang="ru-RU" b="1" dirty="0">
            <a:solidFill>
              <a:srgbClr val="C00000"/>
            </a:solidFill>
          </a:endParaRPr>
        </a:p>
      </dgm:t>
    </dgm:pt>
    <dgm:pt modelId="{B7C78CAC-452D-46F4-8F3D-02E8A320A020}" type="parTrans" cxnId="{A834888E-26BF-47D9-A4FF-9234EBF29474}">
      <dgm:prSet/>
      <dgm:spPr/>
      <dgm:t>
        <a:bodyPr/>
        <a:lstStyle/>
        <a:p>
          <a:endParaRPr lang="ru-RU"/>
        </a:p>
      </dgm:t>
    </dgm:pt>
    <dgm:pt modelId="{7872CB0A-4266-46BD-8857-770C2A86D16C}" type="sibTrans" cxnId="{A834888E-26BF-47D9-A4FF-9234EBF29474}">
      <dgm:prSet/>
      <dgm:spPr/>
      <dgm:t>
        <a:bodyPr/>
        <a:lstStyle/>
        <a:p>
          <a:endParaRPr lang="ru-RU"/>
        </a:p>
      </dgm:t>
    </dgm:pt>
    <dgm:pt modelId="{DD10CF90-E38A-4228-B06F-F4C830E5F096}">
      <dgm:prSet phldrT="[Текст]"/>
      <dgm:spPr/>
      <dgm:t>
        <a:bodyPr/>
        <a:lstStyle/>
        <a:p>
          <a:r>
            <a:rPr lang="ru-RU" b="1" dirty="0" smtClean="0">
              <a:solidFill>
                <a:srgbClr val="C00000"/>
              </a:solidFill>
            </a:rPr>
            <a:t>2020 год 86,0%</a:t>
          </a:r>
          <a:endParaRPr lang="ru-RU" b="1" dirty="0">
            <a:solidFill>
              <a:srgbClr val="C00000"/>
            </a:solidFill>
          </a:endParaRPr>
        </a:p>
      </dgm:t>
    </dgm:pt>
    <dgm:pt modelId="{531D4BDB-F959-42BF-94AF-C3C83C32D981}" type="parTrans" cxnId="{F7307196-93D1-4D52-A2F2-72D5CA01CE6F}">
      <dgm:prSet/>
      <dgm:spPr/>
      <dgm:t>
        <a:bodyPr/>
        <a:lstStyle/>
        <a:p>
          <a:endParaRPr lang="ru-RU"/>
        </a:p>
      </dgm:t>
    </dgm:pt>
    <dgm:pt modelId="{E2F648C3-9867-46BA-95CB-200A695DD05D}" type="sibTrans" cxnId="{F7307196-93D1-4D52-A2F2-72D5CA01CE6F}">
      <dgm:prSet/>
      <dgm:spPr/>
      <dgm:t>
        <a:bodyPr/>
        <a:lstStyle/>
        <a:p>
          <a:endParaRPr lang="ru-RU"/>
        </a:p>
      </dgm:t>
    </dgm:pt>
    <dgm:pt modelId="{D5DD7F79-9BD7-4493-BADD-377FCB92AA0C}" type="pres">
      <dgm:prSet presAssocID="{58CF91AA-7C5B-42BF-B9E0-DBA1F9E153FB}" presName="arrowDiagram" presStyleCnt="0">
        <dgm:presLayoutVars>
          <dgm:chMax val="5"/>
          <dgm:dir/>
          <dgm:resizeHandles val="exact"/>
        </dgm:presLayoutVars>
      </dgm:prSet>
      <dgm:spPr/>
    </dgm:pt>
    <dgm:pt modelId="{04418EAF-A2C4-481A-89F7-875EF9B84FDD}" type="pres">
      <dgm:prSet presAssocID="{58CF91AA-7C5B-42BF-B9E0-DBA1F9E153FB}" presName="arrow" presStyleLbl="bgShp" presStyleIdx="0" presStyleCnt="1" custLinFactNeighborX="4167" custLinFactNeighborY="-2836"/>
      <dgm:spPr/>
    </dgm:pt>
    <dgm:pt modelId="{7925312A-93B8-456D-B7A8-FC2F6C194F1B}" type="pres">
      <dgm:prSet presAssocID="{58CF91AA-7C5B-42BF-B9E0-DBA1F9E153FB}" presName="arrowDiagram2" presStyleCnt="0"/>
      <dgm:spPr/>
    </dgm:pt>
    <dgm:pt modelId="{7A47CF7C-2BB6-451E-BEE5-6741EF13FB3B}" type="pres">
      <dgm:prSet presAssocID="{3425D89C-DFD8-482C-94CB-2A9B36FF700F}" presName="bullet2a" presStyleLbl="node1" presStyleIdx="0" presStyleCnt="2" custFlipVert="1" custScaleX="75587" custScaleY="75587"/>
      <dgm:spPr>
        <a:solidFill>
          <a:srgbClr val="FF0000"/>
        </a:solidFill>
      </dgm:spPr>
    </dgm:pt>
    <dgm:pt modelId="{2737031A-7E5A-44AA-A81A-500C8B7FB4E0}" type="pres">
      <dgm:prSet presAssocID="{3425D89C-DFD8-482C-94CB-2A9B36FF700F}" presName="textBox2a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7438D93-EDBB-4083-AB48-FE5F2D0EFF86}" type="pres">
      <dgm:prSet presAssocID="{DD10CF90-E38A-4228-B06F-F4C830E5F096}" presName="bullet2b" presStyleLbl="node1" presStyleIdx="1" presStyleCnt="2" custLinFactX="194444" custLinFactY="-55213" custLinFactNeighborX="200000" custLinFactNeighborY="-100000"/>
      <dgm:spPr>
        <a:solidFill>
          <a:srgbClr val="FF0000"/>
        </a:solidFill>
      </dgm:spPr>
    </dgm:pt>
    <dgm:pt modelId="{F9EEE141-B06D-491A-941F-DC724AD2B392}" type="pres">
      <dgm:prSet presAssocID="{DD10CF90-E38A-4228-B06F-F4C830E5F096}" presName="textBox2b" presStyleLbl="revTx" presStyleIdx="1" presStyleCnt="2" custScaleX="125641" custScaleY="44912" custLinFactNeighborX="41838" custLinFactNeighborY="-193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CAF5AF2-0F7D-446C-B92C-FD148F96C97B}" type="presOf" srcId="{3425D89C-DFD8-482C-94CB-2A9B36FF700F}" destId="{2737031A-7E5A-44AA-A81A-500C8B7FB4E0}" srcOrd="0" destOrd="0" presId="urn:microsoft.com/office/officeart/2005/8/layout/arrow2"/>
    <dgm:cxn modelId="{A834888E-26BF-47D9-A4FF-9234EBF29474}" srcId="{58CF91AA-7C5B-42BF-B9E0-DBA1F9E153FB}" destId="{3425D89C-DFD8-482C-94CB-2A9B36FF700F}" srcOrd="0" destOrd="0" parTransId="{B7C78CAC-452D-46F4-8F3D-02E8A320A020}" sibTransId="{7872CB0A-4266-46BD-8857-770C2A86D16C}"/>
    <dgm:cxn modelId="{B7932C70-A036-43A4-9D96-536EEC22A7C3}" type="presOf" srcId="{DD10CF90-E38A-4228-B06F-F4C830E5F096}" destId="{F9EEE141-B06D-491A-941F-DC724AD2B392}" srcOrd="0" destOrd="0" presId="urn:microsoft.com/office/officeart/2005/8/layout/arrow2"/>
    <dgm:cxn modelId="{422DBCBB-C583-4E6C-8795-389E8D3ACB51}" type="presOf" srcId="{58CF91AA-7C5B-42BF-B9E0-DBA1F9E153FB}" destId="{D5DD7F79-9BD7-4493-BADD-377FCB92AA0C}" srcOrd="0" destOrd="0" presId="urn:microsoft.com/office/officeart/2005/8/layout/arrow2"/>
    <dgm:cxn modelId="{F7307196-93D1-4D52-A2F2-72D5CA01CE6F}" srcId="{58CF91AA-7C5B-42BF-B9E0-DBA1F9E153FB}" destId="{DD10CF90-E38A-4228-B06F-F4C830E5F096}" srcOrd="1" destOrd="0" parTransId="{531D4BDB-F959-42BF-94AF-C3C83C32D981}" sibTransId="{E2F648C3-9867-46BA-95CB-200A695DD05D}"/>
    <dgm:cxn modelId="{D1700621-FAFC-42C2-AB47-BF6C6D39E750}" type="presParOf" srcId="{D5DD7F79-9BD7-4493-BADD-377FCB92AA0C}" destId="{04418EAF-A2C4-481A-89F7-875EF9B84FDD}" srcOrd="0" destOrd="0" presId="urn:microsoft.com/office/officeart/2005/8/layout/arrow2"/>
    <dgm:cxn modelId="{48049965-96EE-4ED7-8D0C-040369E72084}" type="presParOf" srcId="{D5DD7F79-9BD7-4493-BADD-377FCB92AA0C}" destId="{7925312A-93B8-456D-B7A8-FC2F6C194F1B}" srcOrd="1" destOrd="0" presId="urn:microsoft.com/office/officeart/2005/8/layout/arrow2"/>
    <dgm:cxn modelId="{C44ED49E-3274-4685-9FAA-B68E3C2073B6}" type="presParOf" srcId="{7925312A-93B8-456D-B7A8-FC2F6C194F1B}" destId="{7A47CF7C-2BB6-451E-BEE5-6741EF13FB3B}" srcOrd="0" destOrd="0" presId="urn:microsoft.com/office/officeart/2005/8/layout/arrow2"/>
    <dgm:cxn modelId="{A6633764-CC54-49EA-8CFC-ACFF931F4C39}" type="presParOf" srcId="{7925312A-93B8-456D-B7A8-FC2F6C194F1B}" destId="{2737031A-7E5A-44AA-A81A-500C8B7FB4E0}" srcOrd="1" destOrd="0" presId="urn:microsoft.com/office/officeart/2005/8/layout/arrow2"/>
    <dgm:cxn modelId="{2F08B6C3-622E-4D82-9484-39E70C2149BB}" type="presParOf" srcId="{7925312A-93B8-456D-B7A8-FC2F6C194F1B}" destId="{A7438D93-EDBB-4083-AB48-FE5F2D0EFF86}" srcOrd="2" destOrd="0" presId="urn:microsoft.com/office/officeart/2005/8/layout/arrow2"/>
    <dgm:cxn modelId="{863A162A-C0C7-4CAF-BB59-594F7E1B7A37}" type="presParOf" srcId="{7925312A-93B8-456D-B7A8-FC2F6C194F1B}" destId="{F9EEE141-B06D-491A-941F-DC724AD2B392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8901A1-DD6A-43DE-BA52-792A41E52B24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</dgm:pt>
    <dgm:pt modelId="{C9D99BB6-68D4-4481-9E29-E4FC1F956F5B}">
      <dgm:prSet phldrT="[Текст]" custT="1"/>
      <dgm:spPr/>
      <dgm:t>
        <a:bodyPr/>
        <a:lstStyle/>
        <a:p>
          <a:r>
            <a:rPr lang="ru-RU" sz="1100" b="1" dirty="0" smtClean="0">
              <a:solidFill>
                <a:srgbClr val="C00000"/>
              </a:solidFill>
            </a:rPr>
            <a:t>2011 год 23,0 %</a:t>
          </a:r>
          <a:endParaRPr lang="ru-RU" sz="1100" b="1" dirty="0">
            <a:solidFill>
              <a:srgbClr val="C00000"/>
            </a:solidFill>
          </a:endParaRPr>
        </a:p>
      </dgm:t>
    </dgm:pt>
    <dgm:pt modelId="{D94A1666-6B86-4CA6-9DC9-FD9E76DE8155}" type="parTrans" cxnId="{FB5C41B1-72BB-409E-AF2F-DF04D0727192}">
      <dgm:prSet/>
      <dgm:spPr/>
      <dgm:t>
        <a:bodyPr/>
        <a:lstStyle/>
        <a:p>
          <a:endParaRPr lang="ru-RU"/>
        </a:p>
      </dgm:t>
    </dgm:pt>
    <dgm:pt modelId="{48082198-53B0-4A81-A407-546F0C62E04A}" type="sibTrans" cxnId="{FB5C41B1-72BB-409E-AF2F-DF04D0727192}">
      <dgm:prSet/>
      <dgm:spPr/>
      <dgm:t>
        <a:bodyPr/>
        <a:lstStyle/>
        <a:p>
          <a:endParaRPr lang="ru-RU"/>
        </a:p>
      </dgm:t>
    </dgm:pt>
    <dgm:pt modelId="{049DB6F5-9F91-4138-9018-C260E2D173EB}">
      <dgm:prSet phldrT="[Текст]" custT="1"/>
      <dgm:spPr/>
      <dgm:t>
        <a:bodyPr/>
        <a:lstStyle/>
        <a:p>
          <a:r>
            <a:rPr lang="ru-RU" sz="1100" b="1" dirty="0" smtClean="0">
              <a:solidFill>
                <a:srgbClr val="C00000"/>
              </a:solidFill>
            </a:rPr>
            <a:t>2020 год 35,0%</a:t>
          </a:r>
          <a:endParaRPr lang="ru-RU" sz="1100" b="1" dirty="0">
            <a:solidFill>
              <a:srgbClr val="C00000"/>
            </a:solidFill>
          </a:endParaRPr>
        </a:p>
      </dgm:t>
    </dgm:pt>
    <dgm:pt modelId="{94CA1C94-3E92-4E0B-A8FA-CA27AA9CD5BC}" type="parTrans" cxnId="{6ED09896-8E52-4317-8656-93DE44DEAC3B}">
      <dgm:prSet/>
      <dgm:spPr/>
      <dgm:t>
        <a:bodyPr/>
        <a:lstStyle/>
        <a:p>
          <a:endParaRPr lang="ru-RU"/>
        </a:p>
      </dgm:t>
    </dgm:pt>
    <dgm:pt modelId="{1EE685C2-22E6-4CC0-B7B7-A2308A882C23}" type="sibTrans" cxnId="{6ED09896-8E52-4317-8656-93DE44DEAC3B}">
      <dgm:prSet/>
      <dgm:spPr/>
      <dgm:t>
        <a:bodyPr/>
        <a:lstStyle/>
        <a:p>
          <a:endParaRPr lang="ru-RU"/>
        </a:p>
      </dgm:t>
    </dgm:pt>
    <dgm:pt modelId="{F6C28557-B6AC-4B46-A300-9CFAC86F9BA5}" type="pres">
      <dgm:prSet presAssocID="{8D8901A1-DD6A-43DE-BA52-792A41E52B24}" presName="arrowDiagram" presStyleCnt="0">
        <dgm:presLayoutVars>
          <dgm:chMax val="5"/>
          <dgm:dir/>
          <dgm:resizeHandles val="exact"/>
        </dgm:presLayoutVars>
      </dgm:prSet>
      <dgm:spPr/>
    </dgm:pt>
    <dgm:pt modelId="{BB84F191-6D7A-4D26-8D92-6C9A8FD083CB}" type="pres">
      <dgm:prSet presAssocID="{8D8901A1-DD6A-43DE-BA52-792A41E52B24}" presName="arrow" presStyleLbl="bgShp" presStyleIdx="0" presStyleCnt="1"/>
      <dgm:spPr/>
    </dgm:pt>
    <dgm:pt modelId="{68B94599-1C8E-4703-A341-BF6F304898DE}" type="pres">
      <dgm:prSet presAssocID="{8D8901A1-DD6A-43DE-BA52-792A41E52B24}" presName="arrowDiagram2" presStyleCnt="0"/>
      <dgm:spPr/>
    </dgm:pt>
    <dgm:pt modelId="{8EFE6753-FB41-4DC6-AE38-7DE2CFB0B041}" type="pres">
      <dgm:prSet presAssocID="{C9D99BB6-68D4-4481-9E29-E4FC1F956F5B}" presName="bullet2a" presStyleLbl="node1" presStyleIdx="0" presStyleCnt="2"/>
      <dgm:spPr>
        <a:solidFill>
          <a:srgbClr val="FF0000"/>
        </a:solidFill>
      </dgm:spPr>
    </dgm:pt>
    <dgm:pt modelId="{F8B63403-99D8-4E0B-8CB5-27ECF6624C2C}" type="pres">
      <dgm:prSet presAssocID="{C9D99BB6-68D4-4481-9E29-E4FC1F956F5B}" presName="textBox2a" presStyleLbl="revTx" presStyleIdx="0" presStyleCnt="2" custScaleX="132348" custScaleY="444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8AE1E-ADBE-4150-9D8E-B396CF5F2D06}" type="pres">
      <dgm:prSet presAssocID="{049DB6F5-9F91-4138-9018-C260E2D173EB}" presName="bullet2b" presStyleLbl="node1" presStyleIdx="1" presStyleCnt="2" custLinFactX="200000" custLinFactNeighborX="228182" custLinFactNeighborY="-85965"/>
      <dgm:spPr>
        <a:solidFill>
          <a:srgbClr val="FF0000"/>
        </a:solidFill>
      </dgm:spPr>
    </dgm:pt>
    <dgm:pt modelId="{9573A83C-FB68-43F6-B7C1-204076260666}" type="pres">
      <dgm:prSet presAssocID="{049DB6F5-9F91-4138-9018-C260E2D173EB}" presName="textBox2b" presStyleLbl="revTx" presStyleIdx="1" presStyleCnt="2" custScaleX="140336" custScaleY="90567" custLinFactNeighborX="47213" custLinFactNeighborY="690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47DFC6-05DE-4FC0-ADAD-18FF716D3094}" type="presOf" srcId="{049DB6F5-9F91-4138-9018-C260E2D173EB}" destId="{9573A83C-FB68-43F6-B7C1-204076260666}" srcOrd="0" destOrd="0" presId="urn:microsoft.com/office/officeart/2005/8/layout/arrow2"/>
    <dgm:cxn modelId="{6ED09896-8E52-4317-8656-93DE44DEAC3B}" srcId="{8D8901A1-DD6A-43DE-BA52-792A41E52B24}" destId="{049DB6F5-9F91-4138-9018-C260E2D173EB}" srcOrd="1" destOrd="0" parTransId="{94CA1C94-3E92-4E0B-A8FA-CA27AA9CD5BC}" sibTransId="{1EE685C2-22E6-4CC0-B7B7-A2308A882C23}"/>
    <dgm:cxn modelId="{84A283CF-AB47-4973-B1E2-83ED8C3FA122}" type="presOf" srcId="{C9D99BB6-68D4-4481-9E29-E4FC1F956F5B}" destId="{F8B63403-99D8-4E0B-8CB5-27ECF6624C2C}" srcOrd="0" destOrd="0" presId="urn:microsoft.com/office/officeart/2005/8/layout/arrow2"/>
    <dgm:cxn modelId="{FB5C41B1-72BB-409E-AF2F-DF04D0727192}" srcId="{8D8901A1-DD6A-43DE-BA52-792A41E52B24}" destId="{C9D99BB6-68D4-4481-9E29-E4FC1F956F5B}" srcOrd="0" destOrd="0" parTransId="{D94A1666-6B86-4CA6-9DC9-FD9E76DE8155}" sibTransId="{48082198-53B0-4A81-A407-546F0C62E04A}"/>
    <dgm:cxn modelId="{9A62A4A1-898A-4BB8-B328-40947EFF9676}" type="presOf" srcId="{8D8901A1-DD6A-43DE-BA52-792A41E52B24}" destId="{F6C28557-B6AC-4B46-A300-9CFAC86F9BA5}" srcOrd="0" destOrd="0" presId="urn:microsoft.com/office/officeart/2005/8/layout/arrow2"/>
    <dgm:cxn modelId="{524069AA-9F2B-4FCA-AA6B-BC86C69844B1}" type="presParOf" srcId="{F6C28557-B6AC-4B46-A300-9CFAC86F9BA5}" destId="{BB84F191-6D7A-4D26-8D92-6C9A8FD083CB}" srcOrd="0" destOrd="0" presId="urn:microsoft.com/office/officeart/2005/8/layout/arrow2"/>
    <dgm:cxn modelId="{669B1FEC-1264-4F3A-9CBB-896F883661FB}" type="presParOf" srcId="{F6C28557-B6AC-4B46-A300-9CFAC86F9BA5}" destId="{68B94599-1C8E-4703-A341-BF6F304898DE}" srcOrd="1" destOrd="0" presId="urn:microsoft.com/office/officeart/2005/8/layout/arrow2"/>
    <dgm:cxn modelId="{A1C1D325-8FF2-4EF8-A3B9-E6776A23DFCD}" type="presParOf" srcId="{68B94599-1C8E-4703-A341-BF6F304898DE}" destId="{8EFE6753-FB41-4DC6-AE38-7DE2CFB0B041}" srcOrd="0" destOrd="0" presId="urn:microsoft.com/office/officeart/2005/8/layout/arrow2"/>
    <dgm:cxn modelId="{C35DAB35-7FF1-4158-86ED-4C936821609E}" type="presParOf" srcId="{68B94599-1C8E-4703-A341-BF6F304898DE}" destId="{F8B63403-99D8-4E0B-8CB5-27ECF6624C2C}" srcOrd="1" destOrd="0" presId="urn:microsoft.com/office/officeart/2005/8/layout/arrow2"/>
    <dgm:cxn modelId="{DFCD66D1-2045-490D-BB4A-BFDC96B277B8}" type="presParOf" srcId="{68B94599-1C8E-4703-A341-BF6F304898DE}" destId="{DF78AE1E-ADBE-4150-9D8E-B396CF5F2D06}" srcOrd="2" destOrd="0" presId="urn:microsoft.com/office/officeart/2005/8/layout/arrow2"/>
    <dgm:cxn modelId="{F95E7CF9-99CE-4754-8BAA-82BB60195882}" type="presParOf" srcId="{68B94599-1C8E-4703-A341-BF6F304898DE}" destId="{9573A83C-FB68-43F6-B7C1-204076260666}" srcOrd="3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2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CBA844C-52A2-458C-91DB-991F94A2FD47}">
      <dsp:nvSpPr>
        <dsp:cNvPr id="0" name=""/>
        <dsp:cNvSpPr/>
      </dsp:nvSpPr>
      <dsp:spPr>
        <a:xfrm>
          <a:off x="97165" y="0"/>
          <a:ext cx="1703034" cy="1010276"/>
        </a:xfrm>
        <a:prstGeom prst="swooshArrow">
          <a:avLst>
            <a:gd name="adj1" fmla="val 25000"/>
            <a:gd name="adj2" fmla="val 25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6DF88C-21C4-482E-AFFA-D7EA8F5C9657}">
      <dsp:nvSpPr>
        <dsp:cNvPr id="0" name=""/>
        <dsp:cNvSpPr/>
      </dsp:nvSpPr>
      <dsp:spPr>
        <a:xfrm>
          <a:off x="467701" y="550600"/>
          <a:ext cx="56575" cy="56575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B2C1E6-A391-40FF-BFB8-3B9BDC20E07E}">
      <dsp:nvSpPr>
        <dsp:cNvPr id="0" name=""/>
        <dsp:cNvSpPr/>
      </dsp:nvSpPr>
      <dsp:spPr>
        <a:xfrm>
          <a:off x="504058" y="578888"/>
          <a:ext cx="525343" cy="4313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978" tIns="0" rIns="0" bIns="0" numCol="1" spcCol="1270" anchor="t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b="1" kern="1200" cap="none" spc="0" dirty="0" smtClean="0">
              <a:ln w="11430">
                <a:noFill/>
              </a:ln>
              <a:solidFill>
                <a:srgbClr val="C00000"/>
              </a:solidFill>
              <a:effectLst/>
            </a:rPr>
            <a:t>2011</a:t>
          </a:r>
          <a:r>
            <a:rPr lang="ru-RU" sz="1000" b="0" kern="1200" cap="none" spc="0" dirty="0" smtClean="0">
              <a:ln w="11430">
                <a:noFill/>
              </a:ln>
              <a:solidFill>
                <a:srgbClr val="C00000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rPr>
            <a:t> </a:t>
          </a:r>
          <a:r>
            <a:rPr lang="ru-RU" sz="1000" b="1" kern="1200" cap="none" spc="0" dirty="0" smtClean="0">
              <a:ln w="11430">
                <a:noFill/>
              </a:ln>
              <a:solidFill>
                <a:srgbClr val="C00000"/>
              </a:solidFill>
              <a:effectLst/>
            </a:rPr>
            <a:t>год 71%</a:t>
          </a:r>
          <a:endParaRPr lang="ru-RU" sz="1000" b="1" kern="1200" cap="none" spc="0" dirty="0">
            <a:ln w="11430">
              <a:noFill/>
            </a:ln>
            <a:solidFill>
              <a:srgbClr val="C00000"/>
            </a:solidFill>
            <a:effectLst/>
          </a:endParaRPr>
        </a:p>
      </dsp:txBody>
      <dsp:txXfrm>
        <a:off x="504058" y="578888"/>
        <a:ext cx="525343" cy="431387"/>
      </dsp:txXfrm>
    </dsp:sp>
    <dsp:sp modelId="{900A6AD3-385F-437D-9905-F1637D1C14F6}">
      <dsp:nvSpPr>
        <dsp:cNvPr id="0" name=""/>
        <dsp:cNvSpPr/>
      </dsp:nvSpPr>
      <dsp:spPr>
        <a:xfrm>
          <a:off x="1512168" y="172379"/>
          <a:ext cx="96986" cy="9698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556E9C0-68A9-48E1-AA53-6AFE41A3949C}">
      <dsp:nvSpPr>
        <dsp:cNvPr id="0" name=""/>
        <dsp:cNvSpPr/>
      </dsp:nvSpPr>
      <dsp:spPr>
        <a:xfrm>
          <a:off x="1196611" y="271677"/>
          <a:ext cx="603588" cy="456805"/>
        </a:xfrm>
        <a:prstGeom prst="rect">
          <a:avLst/>
        </a:prstGeom>
        <a:noFill/>
        <a:ln w="19050">
          <a:noFill/>
          <a:prstDash val="solid"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391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2020 год 100%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1196611" y="271677"/>
        <a:ext cx="603588" cy="4568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D6CED8-CDB9-471F-BB82-DD3DD148D7A5}">
      <dsp:nvSpPr>
        <dsp:cNvPr id="0" name=""/>
        <dsp:cNvSpPr/>
      </dsp:nvSpPr>
      <dsp:spPr>
        <a:xfrm>
          <a:off x="0" y="105422"/>
          <a:ext cx="1800200" cy="1125124"/>
        </a:xfrm>
        <a:prstGeom prst="swooshArrow">
          <a:avLst>
            <a:gd name="adj1" fmla="val 25000"/>
            <a:gd name="adj2" fmla="val 25000"/>
          </a:avLst>
        </a:prstGeom>
        <a:solidFill>
          <a:schemeClr val="bg1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0562A6-ABED-4229-B75A-616B07E327C8}">
      <dsp:nvSpPr>
        <dsp:cNvPr id="0" name=""/>
        <dsp:cNvSpPr/>
      </dsp:nvSpPr>
      <dsp:spPr>
        <a:xfrm>
          <a:off x="418546" y="718615"/>
          <a:ext cx="63007" cy="6300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3F1B8E2-5AD0-42BC-A2D2-4A13BA1B94C8}">
      <dsp:nvSpPr>
        <dsp:cNvPr id="0" name=""/>
        <dsp:cNvSpPr/>
      </dsp:nvSpPr>
      <dsp:spPr>
        <a:xfrm>
          <a:off x="405043" y="809855"/>
          <a:ext cx="675077" cy="3609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6" tIns="0" rIns="0" bIns="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 </a:t>
          </a:r>
          <a:r>
            <a:rPr lang="ru-RU" sz="1100" b="1" kern="1200" dirty="0" smtClean="0">
              <a:solidFill>
                <a:srgbClr val="C00000"/>
              </a:solidFill>
            </a:rPr>
            <a:t>2011</a:t>
          </a:r>
          <a:r>
            <a:rPr lang="ru-RU" sz="1400" kern="1200" dirty="0" smtClean="0">
              <a:solidFill>
                <a:srgbClr val="C00000"/>
              </a:solidFill>
            </a:rPr>
            <a:t> </a:t>
          </a:r>
          <a:r>
            <a:rPr lang="ru-RU" sz="1100" b="1" kern="1200" dirty="0" smtClean="0">
              <a:solidFill>
                <a:srgbClr val="C00000"/>
              </a:solidFill>
            </a:rPr>
            <a:t>год</a:t>
          </a:r>
          <a:r>
            <a:rPr lang="ru-RU" sz="1400" kern="1200" dirty="0" smtClean="0">
              <a:solidFill>
                <a:srgbClr val="C00000"/>
              </a:solidFill>
            </a:rPr>
            <a:t> </a:t>
          </a:r>
          <a:r>
            <a:rPr lang="ru-RU" sz="1100" b="1" kern="1200" dirty="0" smtClean="0">
              <a:solidFill>
                <a:srgbClr val="C00000"/>
              </a:solidFill>
            </a:rPr>
            <a:t>50,1%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405043" y="809855"/>
        <a:ext cx="675077" cy="360955"/>
      </dsp:txXfrm>
    </dsp:sp>
    <dsp:sp modelId="{B0E1D37B-BF0C-433A-A347-3EABD8DB80D9}">
      <dsp:nvSpPr>
        <dsp:cNvPr id="0" name=""/>
        <dsp:cNvSpPr/>
      </dsp:nvSpPr>
      <dsp:spPr>
        <a:xfrm>
          <a:off x="1440159" y="291853"/>
          <a:ext cx="108012" cy="108012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09DDE9E-81B5-4DEE-9EC6-DED73B45443F}">
      <dsp:nvSpPr>
        <dsp:cNvPr id="0" name=""/>
        <dsp:cNvSpPr/>
      </dsp:nvSpPr>
      <dsp:spPr>
        <a:xfrm>
          <a:off x="1192380" y="471875"/>
          <a:ext cx="585065" cy="4844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233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2020 год 81,0%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1192380" y="471875"/>
        <a:ext cx="585065" cy="48448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418EAF-A2C4-481A-89F7-875EF9B84FDD}">
      <dsp:nvSpPr>
        <dsp:cNvPr id="0" name=""/>
        <dsp:cNvSpPr/>
      </dsp:nvSpPr>
      <dsp:spPr>
        <a:xfrm>
          <a:off x="0" y="49650"/>
          <a:ext cx="1728193" cy="108012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47CF7C-2BB6-451E-BEE5-6741EF13FB3B}">
      <dsp:nvSpPr>
        <dsp:cNvPr id="0" name=""/>
        <dsp:cNvSpPr/>
      </dsp:nvSpPr>
      <dsp:spPr>
        <a:xfrm flipV="1">
          <a:off x="409188" y="676331"/>
          <a:ext cx="45720" cy="45720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37031A-7E5A-44AA-A81A-500C8B7FB4E0}">
      <dsp:nvSpPr>
        <dsp:cNvPr id="0" name=""/>
        <dsp:cNvSpPr/>
      </dsp:nvSpPr>
      <dsp:spPr>
        <a:xfrm>
          <a:off x="432048" y="699191"/>
          <a:ext cx="561662" cy="4612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2051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2011 год 63,9%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432048" y="699191"/>
        <a:ext cx="561662" cy="461211"/>
      </dsp:txXfrm>
    </dsp:sp>
    <dsp:sp modelId="{A7438D93-EDBB-4083-AB48-FE5F2D0EFF86}">
      <dsp:nvSpPr>
        <dsp:cNvPr id="0" name=""/>
        <dsp:cNvSpPr/>
      </dsp:nvSpPr>
      <dsp:spPr>
        <a:xfrm>
          <a:off x="1368152" y="232574"/>
          <a:ext cx="103691" cy="103691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EEE141-B06D-491A-941F-DC724AD2B392}">
      <dsp:nvSpPr>
        <dsp:cNvPr id="0" name=""/>
        <dsp:cNvSpPr/>
      </dsp:nvSpPr>
      <dsp:spPr>
        <a:xfrm>
          <a:off x="1022514" y="504046"/>
          <a:ext cx="705678" cy="32113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4944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2020 год 86,0%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1022514" y="504046"/>
        <a:ext cx="705678" cy="3211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B84F191-6D7A-4D26-8D92-6C9A8FD083CB}">
      <dsp:nvSpPr>
        <dsp:cNvPr id="0" name=""/>
        <dsp:cNvSpPr/>
      </dsp:nvSpPr>
      <dsp:spPr>
        <a:xfrm>
          <a:off x="103135" y="0"/>
          <a:ext cx="1665937" cy="1041211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EFE6753-FB41-4DC6-AE38-7DE2CFB0B041}">
      <dsp:nvSpPr>
        <dsp:cNvPr id="0" name=""/>
        <dsp:cNvSpPr/>
      </dsp:nvSpPr>
      <dsp:spPr>
        <a:xfrm>
          <a:off x="490465" y="567459"/>
          <a:ext cx="58307" cy="58307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8B63403-99D8-4E0B-8CB5-27ECF6624C2C}">
      <dsp:nvSpPr>
        <dsp:cNvPr id="0" name=""/>
        <dsp:cNvSpPr/>
      </dsp:nvSpPr>
      <dsp:spPr>
        <a:xfrm>
          <a:off x="432048" y="720080"/>
          <a:ext cx="716571" cy="1976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896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2011 год 23,0 %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432048" y="720080"/>
        <a:ext cx="716571" cy="197663"/>
      </dsp:txXfrm>
    </dsp:sp>
    <dsp:sp modelId="{DF78AE1E-ADBE-4150-9D8E-B396CF5F2D06}">
      <dsp:nvSpPr>
        <dsp:cNvPr id="0" name=""/>
        <dsp:cNvSpPr/>
      </dsp:nvSpPr>
      <dsp:spPr>
        <a:xfrm>
          <a:off x="1455725" y="216023"/>
          <a:ext cx="99956" cy="99956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73A83C-FB68-43F6-B7C1-204076260666}">
      <dsp:nvSpPr>
        <dsp:cNvPr id="0" name=""/>
        <dsp:cNvSpPr/>
      </dsp:nvSpPr>
      <dsp:spPr>
        <a:xfrm>
          <a:off x="1112387" y="416949"/>
          <a:ext cx="759820" cy="62426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2965" tIns="0" rIns="0" bIns="0" numCol="1" spcCol="1270" anchor="t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solidFill>
                <a:srgbClr val="C00000"/>
              </a:solidFill>
            </a:rPr>
            <a:t>2020 год 35,0%</a:t>
          </a:r>
          <a:endParaRPr lang="ru-RU" sz="1100" b="1" kern="1200" dirty="0">
            <a:solidFill>
              <a:srgbClr val="C00000"/>
            </a:solidFill>
          </a:endParaRPr>
        </a:p>
      </dsp:txBody>
      <dsp:txXfrm>
        <a:off x="1112387" y="416949"/>
        <a:ext cx="759820" cy="6242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0.5045</cdr:x>
      <cdr:y>0.03846</cdr:y>
    </cdr:from>
    <cdr:to>
      <cdr:x>0.99099</cdr:x>
      <cdr:y>0.15385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32448" y="216024"/>
          <a:ext cx="3888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0000CC"/>
              </a:solidFill>
            </a:rPr>
            <a:t>Средства областного бюджета</a:t>
          </a:r>
        </a:p>
        <a:p xmlns:a="http://schemas.openxmlformats.org/drawingml/2006/main">
          <a:r>
            <a:rPr lang="ru-RU" sz="1400" b="1" dirty="0" smtClean="0">
              <a:solidFill>
                <a:srgbClr val="0000CC"/>
              </a:solidFill>
            </a:rPr>
            <a:t>Всего за 2013-2020 годы – 399,6 млн. рублей</a:t>
          </a:r>
          <a:endParaRPr lang="ru-RU" sz="1400" b="1" dirty="0">
            <a:solidFill>
              <a:srgbClr val="0000CC"/>
            </a:solidFill>
          </a:endParaRPr>
        </a:p>
      </cdr:txBody>
    </cdr:sp>
  </cdr:relSizeAnchor>
  <cdr:relSizeAnchor xmlns:cdr="http://schemas.openxmlformats.org/drawingml/2006/chartDrawing">
    <cdr:from>
      <cdr:x>0.33333</cdr:x>
      <cdr:y>0.33333</cdr:y>
    </cdr:from>
    <cdr:to>
      <cdr:x>0.51351</cdr:x>
      <cdr:y>0.38462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1872208"/>
          <a:ext cx="14401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600" dirty="0">
              <a:solidFill>
                <a:srgbClr val="0000CC"/>
              </a:solidFill>
            </a:rPr>
            <a:t>м</a:t>
          </a:r>
          <a:r>
            <a:rPr lang="ru-RU" sz="1600" dirty="0" smtClean="0">
              <a:solidFill>
                <a:srgbClr val="0000CC"/>
              </a:solidFill>
            </a:rPr>
            <a:t>лн</a:t>
          </a:r>
          <a:r>
            <a:rPr lang="ru-RU" sz="1600" b="1" dirty="0" smtClean="0">
              <a:solidFill>
                <a:srgbClr val="0000CC"/>
              </a:solidFill>
            </a:rPr>
            <a:t>. </a:t>
          </a:r>
          <a:r>
            <a:rPr lang="ru-RU" sz="1600" dirty="0" smtClean="0">
              <a:solidFill>
                <a:srgbClr val="0000CC"/>
              </a:solidFill>
            </a:rPr>
            <a:t>рублей</a:t>
          </a:r>
        </a:p>
        <a:p xmlns:a="http://schemas.openxmlformats.org/drawingml/2006/main">
          <a:endParaRPr lang="ru-RU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0.5045</cdr:x>
      <cdr:y>0.03846</cdr:y>
    </cdr:from>
    <cdr:to>
      <cdr:x>0.99099</cdr:x>
      <cdr:y>0.15385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32448" y="216024"/>
          <a:ext cx="388843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400" dirty="0" smtClean="0">
              <a:solidFill>
                <a:srgbClr val="0000CC"/>
              </a:solidFill>
            </a:rPr>
            <a:t>Расходы – средства областного бюджета</a:t>
          </a:r>
        </a:p>
        <a:p xmlns:a="http://schemas.openxmlformats.org/drawingml/2006/main">
          <a:r>
            <a:rPr lang="ru-RU" sz="1400" dirty="0" smtClean="0">
              <a:solidFill>
                <a:srgbClr val="0000CC"/>
              </a:solidFill>
            </a:rPr>
            <a:t>Всего за 2013-2020 годы – 399,6 млн. рублей</a:t>
          </a:r>
          <a:endParaRPr lang="ru-RU" sz="1400" dirty="0">
            <a:solidFill>
              <a:srgbClr val="0000CC"/>
            </a:solidFill>
          </a:endParaRPr>
        </a:p>
      </cdr:txBody>
    </cdr:sp>
  </cdr:relSizeAnchor>
  <cdr:relSizeAnchor xmlns:cdr="http://schemas.openxmlformats.org/drawingml/2006/chartDrawing">
    <cdr:from>
      <cdr:x>0.33333</cdr:x>
      <cdr:y>0.33333</cdr:y>
    </cdr:from>
    <cdr:to>
      <cdr:x>0.51351</cdr:x>
      <cdr:y>0.38462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664296" y="1872208"/>
          <a:ext cx="144016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0.51351</cdr:x>
      <cdr:y>0.16667</cdr:y>
    </cdr:from>
    <cdr:to>
      <cdr:x>0.90991</cdr:x>
      <cdr:y>0.24359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104456" y="936104"/>
          <a:ext cx="3168352" cy="4320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0.5045</cdr:x>
      <cdr:y>0.16667</cdr:y>
    </cdr:from>
    <cdr:to>
      <cdr:x>0.96396</cdr:x>
      <cdr:y>0.26923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4032448" y="936104"/>
          <a:ext cx="3672408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rPr>
            <a:t>Доходы </a:t>
          </a:r>
          <a:r>
            <a:rPr lang="ru-RU" sz="1400" dirty="0" smtClean="0">
              <a:solidFill>
                <a:srgbClr val="0000CC"/>
              </a:solidFill>
            </a:rPr>
            <a:t> </a:t>
          </a:r>
          <a:r>
            <a: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rPr>
            <a:t>областного бюджета</a:t>
          </a: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rPr>
            <a:t>Всего за 2013-2020 годы –703,5</a:t>
          </a:r>
          <a:r>
            <a:rPr kumimoji="0" lang="ru-RU" sz="1400" b="0" i="0" u="none" strike="noStrike" kern="0" cap="none" spc="0" normalizeH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rPr>
            <a:t> </a:t>
          </a:r>
          <a:r>
            <a:rPr kumimoji="0" lang="ru-RU" sz="1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rPr>
            <a:t>млн. рублей</a:t>
          </a:r>
          <a:endParaRPr kumimoji="0" lang="ru-RU" sz="1400" b="0" i="0" u="none" strike="noStrike" kern="0" cap="none" spc="0" normalizeH="0" baseline="0" noProof="0" dirty="0">
            <a:ln>
              <a:noFill/>
            </a:ln>
            <a:solidFill>
              <a:srgbClr val="0000CC"/>
            </a:solidFill>
            <a:effectLst/>
            <a:uLnTx/>
            <a:uFillTx/>
            <a:latin typeface="+mn-lt"/>
            <a:ea typeface="+mn-ea"/>
            <a:cs typeface="+mn-cs"/>
          </a:endParaRPr>
        </a:p>
      </cdr:txBody>
    </cdr:sp>
  </cdr:relSizeAnchor>
  <cdr:relSizeAnchor xmlns:cdr="http://schemas.openxmlformats.org/drawingml/2006/chartDrawing">
    <cdr:from>
      <cdr:x>0.54054</cdr:x>
      <cdr:y>0.15385</cdr:y>
    </cdr:from>
    <cdr:to>
      <cdr:x>0.71171</cdr:x>
      <cdr:y>0.26923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320480" y="864096"/>
          <a:ext cx="1368152" cy="6480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76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482" y="0"/>
            <a:ext cx="2946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7D376F-F6E1-4569-B76B-47F487480941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576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482" y="9429750"/>
            <a:ext cx="2946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1B171DBC-9737-41E6-B607-74C81FB5402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0883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576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482" y="0"/>
            <a:ext cx="2946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326F246-8DDF-43FD-8075-C58F0E3AD99D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606" y="4714876"/>
            <a:ext cx="5438464" cy="446881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576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482" y="9429750"/>
            <a:ext cx="2946575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03217526-57BF-48A2-B7B0-EFAEC001810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331066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17ADE-7298-4C4C-9DF7-946FCF4BC68A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44D945-0E68-4CBB-8441-7A353F9D86A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627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97B0AF-E4C5-4F97-9D3C-F4382E7E55C4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9E749B-97F2-42BA-8968-05CC41BC051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36553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48B197-6322-42CC-BB2E-CEE29742C1C3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956C9A-84B6-4BBE-8505-FC16B506587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2425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DCDD04-9100-4945-9A6C-F9FB82A68DDB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C242C8-5EB1-4B5C-972D-EF3F8DDA6998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734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66CEB6-8E65-4071-AF44-55E65BB9CF27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0E8C83-DFB6-4CAF-97A7-2191D801496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17623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31B76D-532F-4121-BD58-6AB573E75033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804473-F7A4-4D99-831D-1353B92654A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505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DB3B0E-507D-415E-90A2-BD954FE5ED5C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2AE32-1663-41B4-88F8-8E77241D9BD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9992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491A09-4E91-4A4B-B512-346F30FF5E88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AB61A9-3E72-4004-8D80-1E3C9F7BB7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2933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EC4F9-55D8-4AB8-B8FC-6B1971F76436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7612-CE49-45D4-BDD8-125E192F1B50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456159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AE9ACC-635C-4D43-B19F-23686A85AEFE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C9DC57-FF77-423E-9B62-40C43AC6C271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90828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43D34E-8FAC-4B85-803F-EFE0B7302E98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B65F9-E0D2-48BE-8BA6-035FBFBC2EBB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7059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4000">
              <a:schemeClr val="accent2">
                <a:lumMod val="20000"/>
                <a:lumOff val="80000"/>
                <a:alpha val="0"/>
              </a:schemeClr>
            </a:gs>
            <a:gs pos="100000">
              <a:srgbClr val="00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fld id="{AF09201C-B62F-416F-B82D-0AC0BFF17A3C}" type="datetimeFigureOut">
              <a:rPr lang="ru-RU"/>
              <a:pPr>
                <a:defRPr/>
              </a:pPr>
              <a:t>26.02.2015</a:t>
            </a:fld>
            <a:endParaRPr lang="ru-RU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2FA4FCF7-1807-4E64-93B7-710C43860AE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13" Type="http://schemas.openxmlformats.org/officeDocument/2006/relationships/diagramLayout" Target="../diagrams/layout3.xml"/><Relationship Id="rId18" Type="http://schemas.openxmlformats.org/officeDocument/2006/relationships/diagramLayout" Target="../diagrams/layout4.xml"/><Relationship Id="rId3" Type="http://schemas.openxmlformats.org/officeDocument/2006/relationships/diagramLayout" Target="../diagrams/layout1.xml"/><Relationship Id="rId21" Type="http://schemas.microsoft.com/office/2007/relationships/diagramDrawing" Target="../diagrams/drawing4.xml"/><Relationship Id="rId7" Type="http://schemas.openxmlformats.org/officeDocument/2006/relationships/diagramData" Target="../diagrams/data2.xml"/><Relationship Id="rId12" Type="http://schemas.openxmlformats.org/officeDocument/2006/relationships/diagramData" Target="../diagrams/data3.xml"/><Relationship Id="rId17" Type="http://schemas.openxmlformats.org/officeDocument/2006/relationships/diagramData" Target="../diagrams/data4.xml"/><Relationship Id="rId2" Type="http://schemas.openxmlformats.org/officeDocument/2006/relationships/diagramData" Target="../diagrams/data1.xml"/><Relationship Id="rId16" Type="http://schemas.microsoft.com/office/2007/relationships/diagramDrawing" Target="../diagrams/drawing3.xml"/><Relationship Id="rId20" Type="http://schemas.openxmlformats.org/officeDocument/2006/relationships/diagramColors" Target="../diagrams/colors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5" Type="http://schemas.openxmlformats.org/officeDocument/2006/relationships/diagramColors" Target="../diagrams/colors3.xml"/><Relationship Id="rId10" Type="http://schemas.openxmlformats.org/officeDocument/2006/relationships/diagramColors" Target="../diagrams/colors2.xml"/><Relationship Id="rId19" Type="http://schemas.openxmlformats.org/officeDocument/2006/relationships/diagramQuickStyle" Target="../diagrams/quickStyle4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Relationship Id="rId1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5" Type="http://schemas.microsoft.com/office/2007/relationships/hdphoto" Target="../media/hdphoto2.wdp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microsoft.com/office/2007/relationships/hdphoto" Target="../media/hdphoto4.wdp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340768"/>
            <a:ext cx="7772400" cy="2664295"/>
          </a:xfrm>
        </p:spPr>
        <p:txBody>
          <a:bodyPr/>
          <a:lstStyle/>
          <a:p>
            <a: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Государственная программа </a:t>
            </a:r>
            <a:b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32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«Управление </a:t>
            </a:r>
            <a:r>
              <a:rPr lang="ru-RU" sz="3200" b="1" kern="1200" dirty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государственным </a:t>
            </a:r>
            <a:r>
              <a:rPr lang="ru-RU" sz="32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имуществом» </a:t>
            </a:r>
            <a:br>
              <a:rPr lang="ru-RU" sz="32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sz="2400" b="1" kern="1200" dirty="0" smtClean="0">
                <a:solidFill>
                  <a:srgbClr val="000066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на 2013-2020 годы</a:t>
            </a:r>
            <a:endParaRPr lang="ru-RU" sz="2400" b="1" kern="1200" dirty="0">
              <a:solidFill>
                <a:srgbClr val="000066"/>
              </a:solidFill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5517232"/>
            <a:ext cx="6480720" cy="1143000"/>
          </a:xfrm>
        </p:spPr>
        <p:txBody>
          <a:bodyPr/>
          <a:lstStyle/>
          <a:p>
            <a:pPr algn="l"/>
            <a:r>
              <a:rPr lang="ru-RU" sz="1600" b="1" dirty="0" smtClean="0">
                <a:solidFill>
                  <a:srgbClr val="0000CC"/>
                </a:solidFill>
              </a:rPr>
              <a:t>Ответственный исполнитель: </a:t>
            </a:r>
          </a:p>
          <a:p>
            <a:pPr algn="l"/>
            <a:r>
              <a:rPr lang="ru-RU" sz="1800" b="1" dirty="0" smtClean="0">
                <a:solidFill>
                  <a:srgbClr val="0000CC"/>
                </a:solidFill>
              </a:rPr>
              <a:t>Департамент государственной собственности </a:t>
            </a:r>
          </a:p>
          <a:p>
            <a:pPr algn="l"/>
            <a:r>
              <a:rPr lang="ru-RU" sz="1800" b="1" dirty="0" smtClean="0">
                <a:solidFill>
                  <a:srgbClr val="0000CC"/>
                </a:solidFill>
              </a:rPr>
              <a:t>Кировской области </a:t>
            </a:r>
            <a:endParaRPr lang="ru-RU" sz="1800" b="1" dirty="0">
              <a:solidFill>
                <a:srgbClr val="0000CC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5517232"/>
            <a:ext cx="150876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607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19727412"/>
              </p:ext>
            </p:extLst>
          </p:nvPr>
        </p:nvGraphicFramePr>
        <p:xfrm>
          <a:off x="541760" y="847862"/>
          <a:ext cx="7056784" cy="5976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332277" y="608494"/>
            <a:ext cx="6696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Основные показатели Государственной программы</a:t>
            </a:r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7401139" y="1052736"/>
            <a:ext cx="360000" cy="5616624"/>
          </a:xfrm>
          <a:prstGeom prst="rightBrace">
            <a:avLst/>
          </a:prstGeom>
          <a:ln w="25400" cmpd="sng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093992" y="1052736"/>
            <a:ext cx="461665" cy="5584734"/>
          </a:xfrm>
          <a:prstGeom prst="rect">
            <a:avLst/>
          </a:prstGeom>
          <a:noFill/>
        </p:spPr>
        <p:txBody>
          <a:bodyPr vert="vert270" wrap="none" rtlCol="0">
            <a:spAutoFit/>
          </a:bodyPr>
          <a:lstStyle/>
          <a:p>
            <a:r>
              <a:rPr lang="ru-RU" sz="1700" b="1" dirty="0" smtClean="0">
                <a:solidFill>
                  <a:srgbClr val="0000CC"/>
                </a:solidFill>
                <a:latin typeface="+mn-lt"/>
              </a:rPr>
              <a:t>Финансирование из областного бюджета 135,1 млн. руб</a:t>
            </a:r>
            <a:r>
              <a:rPr lang="ru-RU" dirty="0" smtClean="0">
                <a:latin typeface="+mn-lt"/>
              </a:rPr>
              <a:t>.</a:t>
            </a:r>
            <a:endParaRPr lang="ru-RU" dirty="0">
              <a:latin typeface="+mn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55576" y="-99392"/>
            <a:ext cx="799288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Итоги реализации Государственной программы </a:t>
            </a:r>
          </a:p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«Управление государственным имуществом»  в 2014 году</a:t>
            </a:r>
            <a:endParaRPr lang="ru-RU" sz="2000" b="1" dirty="0">
              <a:solidFill>
                <a:srgbClr val="000066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26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720080"/>
          </a:xfrm>
        </p:spPr>
        <p:txBody>
          <a:bodyPr/>
          <a:lstStyle/>
          <a:p>
            <a:r>
              <a:rPr lang="ru-RU" sz="20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1200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Доходы </a:t>
            </a:r>
            <a:r>
              <a:rPr lang="ru-RU" sz="2000" b="1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 расходы по управлению </a:t>
            </a:r>
            <a:br>
              <a:rPr lang="ru-RU" sz="2000" b="1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kern="1200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государственным имуществом в 2013-2020 годах, млн. рублей</a:t>
            </a:r>
            <a:r>
              <a:rPr lang="ru-RU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  <a:t/>
            </a:r>
            <a:br>
              <a:rPr lang="ru-RU" sz="2000" kern="1200" dirty="0">
                <a:solidFill>
                  <a:srgbClr val="000000"/>
                </a:solidFill>
                <a:latin typeface="Arial" charset="0"/>
                <a:cs typeface="Arial" charset="0"/>
              </a:rPr>
            </a:b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1559484"/>
              </p:ext>
            </p:extLst>
          </p:nvPr>
        </p:nvGraphicFramePr>
        <p:xfrm>
          <a:off x="251520" y="1052736"/>
          <a:ext cx="8784976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38521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2">
                <a:lumMod val="20000"/>
                <a:lumOff val="80000"/>
                <a:alpha val="0"/>
              </a:schemeClr>
            </a:gs>
            <a:gs pos="100000">
              <a:srgbClr val="00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48072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Цель, задачи , мероприятия Государственной программы в 2014 году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5884" y="1228110"/>
            <a:ext cx="58060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Цели</a:t>
            </a:r>
            <a:endParaRPr lang="ru-RU" sz="1400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03751" y="2500320"/>
            <a:ext cx="704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Задачи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9579" y="5825281"/>
            <a:ext cx="127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Мероприятия</a:t>
            </a:r>
            <a:r>
              <a:rPr lang="ru-RU" sz="1400" u="sng" dirty="0" smtClean="0">
                <a:latin typeface="+mn-lt"/>
              </a:rPr>
              <a:t> </a:t>
            </a:r>
            <a:endParaRPr lang="ru-RU" sz="1400" u="sng" dirty="0">
              <a:latin typeface="+mn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00311" y="2276873"/>
            <a:ext cx="2262979" cy="1080120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00CC"/>
                </a:solidFill>
              </a:rPr>
              <a:t>обеспечение </a:t>
            </a:r>
            <a:r>
              <a:rPr lang="ru-RU" sz="1100" dirty="0" smtClean="0">
                <a:solidFill>
                  <a:srgbClr val="0000CC"/>
                </a:solidFill>
              </a:rPr>
              <a:t>полноты и достоверности учета государственного имущества области государственным имуществом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609984" y="2276872"/>
            <a:ext cx="2618199" cy="1080121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00CC"/>
                </a:solidFill>
              </a:rPr>
              <a:t>разграничение государственного имущества области в целях обеспечения исполнения функций государственного управления (местного самоуправления)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274379" y="2259200"/>
            <a:ext cx="2331070" cy="109779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00CC"/>
                </a:solidFill>
              </a:rPr>
              <a:t>оптимизация существующей сети областных организаций  (предприятий и учреждений), пакетов акций (долей), принадлежащих Кировской области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31639" y="1052736"/>
            <a:ext cx="7272808" cy="46340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rgbClr val="0000CC"/>
                </a:solidFill>
              </a:rPr>
              <a:t>Обеспечение реализации органами государственной власти </a:t>
            </a:r>
          </a:p>
          <a:p>
            <a:pPr algn="ctr"/>
            <a:r>
              <a:rPr lang="ru-RU" sz="1400" dirty="0" smtClean="0">
                <a:solidFill>
                  <a:srgbClr val="0000CC"/>
                </a:solidFill>
              </a:rPr>
              <a:t>Кировской области их полномочий</a:t>
            </a:r>
            <a:endParaRPr lang="ru-RU" sz="1400" dirty="0">
              <a:solidFill>
                <a:srgbClr val="0000CC"/>
              </a:solidFill>
            </a:endParaRP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285835" y="3429000"/>
            <a:ext cx="2262978" cy="1152128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00CC"/>
                </a:solidFill>
              </a:rPr>
              <a:t>обеспечение полноты и своевременности поступления в областной бюджет части чистой прибыли областных государственных предприятий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609984" y="3429000"/>
            <a:ext cx="2618200" cy="1152127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00CC"/>
                </a:solidFill>
              </a:rPr>
              <a:t>приватизация государственного имущества области, не участвующего в обеспечении исполнения полномочий органов государственной власти Кировской области и осуществлении деятельности  областных государственных учреждений </a:t>
            </a:r>
            <a:endParaRPr lang="ru-RU" sz="1050" dirty="0">
              <a:solidFill>
                <a:srgbClr val="0000CC"/>
              </a:solidFill>
            </a:endParaRP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00192" y="3429001"/>
            <a:ext cx="2304256" cy="1152126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00CC"/>
                </a:solidFill>
              </a:rPr>
              <a:t>м</a:t>
            </a:r>
            <a:r>
              <a:rPr lang="ru-RU" sz="1100" dirty="0" smtClean="0">
                <a:solidFill>
                  <a:srgbClr val="0000CC"/>
                </a:solidFill>
              </a:rPr>
              <a:t>аксимальное вовлечение в оборот государственного имущества области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285835" y="4653136"/>
            <a:ext cx="2285137" cy="1102605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rgbClr val="0000CC"/>
                </a:solidFill>
              </a:rPr>
              <a:t>предоставление свободного имущества через проведение   процедуры торгов на право заключения договора аренды  государственного имущества области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609984" y="4653136"/>
            <a:ext cx="2664395" cy="1102605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50" dirty="0" smtClean="0">
                <a:solidFill>
                  <a:srgbClr val="0000CC"/>
                </a:solidFill>
              </a:rPr>
              <a:t>обеспечение контроля за использованием  и сохранностью государственного имущества области, закрепленного за органами исполнительной власти , за областными государственными  унитарными предприятиями и областными учреждениями</a:t>
            </a:r>
            <a:endParaRPr lang="ru-RU" sz="1050" dirty="0">
              <a:solidFill>
                <a:srgbClr val="0000CC"/>
              </a:solidFill>
            </a:endParaRP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326656" y="4653136"/>
            <a:ext cx="2286102" cy="1102605"/>
          </a:xfrm>
          <a:prstGeom prst="roundRect">
            <a:avLst/>
          </a:prstGeom>
          <a:solidFill>
            <a:schemeClr val="accent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rgbClr val="0000CC"/>
                </a:solidFill>
              </a:rPr>
              <a:t>г</a:t>
            </a:r>
            <a:r>
              <a:rPr lang="ru-RU" sz="1100" dirty="0" smtClean="0">
                <a:solidFill>
                  <a:srgbClr val="0000CC"/>
                </a:solidFill>
              </a:rPr>
              <a:t>осударственная регистрация права собственности Кировской области на земельные участки</a:t>
            </a:r>
            <a:endParaRPr lang="ru-RU" sz="1100" dirty="0">
              <a:solidFill>
                <a:srgbClr val="0000CC"/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285835" y="5825281"/>
            <a:ext cx="3358173" cy="83616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CC"/>
                </a:solidFill>
              </a:rPr>
              <a:t>Программа управления государственным имуществом Кировской области </a:t>
            </a:r>
            <a:endParaRPr lang="ru-RU" sz="1200" dirty="0">
              <a:solidFill>
                <a:srgbClr val="0000CC"/>
              </a:solidFill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4972200" y="5825281"/>
            <a:ext cx="3640558" cy="84681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CC"/>
                </a:solidFill>
              </a:rPr>
              <a:t>Обеспечение реализации</a:t>
            </a:r>
          </a:p>
          <a:p>
            <a:pPr algn="ctr"/>
            <a:r>
              <a:rPr lang="ru-RU" sz="1200" dirty="0" smtClean="0">
                <a:solidFill>
                  <a:srgbClr val="0000CC"/>
                </a:solidFill>
              </a:rPr>
              <a:t> Государственной программы</a:t>
            </a:r>
            <a:endParaRPr lang="ru-RU" sz="1200" dirty="0">
              <a:solidFill>
                <a:srgbClr val="0000CC"/>
              </a:solidFill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1331640" y="1628799"/>
            <a:ext cx="7281118" cy="43204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CC"/>
                </a:solidFill>
              </a:rPr>
              <a:t>Обеспечение доходов областного бюджета от использования </a:t>
            </a:r>
            <a:endParaRPr lang="ru-RU" sz="1400" dirty="0" smtClean="0">
              <a:solidFill>
                <a:srgbClr val="0000CC"/>
              </a:solidFill>
            </a:endParaRPr>
          </a:p>
          <a:p>
            <a:pPr algn="ctr"/>
            <a:r>
              <a:rPr lang="ru-RU" sz="1400" dirty="0" smtClean="0">
                <a:solidFill>
                  <a:srgbClr val="0000CC"/>
                </a:solidFill>
              </a:rPr>
              <a:t>государственного </a:t>
            </a:r>
            <a:r>
              <a:rPr lang="ru-RU" sz="1400" dirty="0">
                <a:solidFill>
                  <a:srgbClr val="0000CC"/>
                </a:solidFill>
              </a:rPr>
              <a:t>имущества Кировской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411847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4000">
              <a:schemeClr val="accent2">
                <a:lumMod val="20000"/>
                <a:lumOff val="80000"/>
                <a:alpha val="0"/>
              </a:schemeClr>
            </a:gs>
            <a:gs pos="100000">
              <a:srgbClr val="0066FF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57606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Цель, задачи , мероприятия Государственной программы в 2015 году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65884" y="1228110"/>
            <a:ext cx="5661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Цель</a:t>
            </a:r>
            <a:endParaRPr lang="ru-RU" sz="1400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884" y="2266672"/>
            <a:ext cx="70487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Задачи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09" y="3861048"/>
            <a:ext cx="127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u="sng" dirty="0" smtClean="0">
                <a:solidFill>
                  <a:srgbClr val="FF0000"/>
                </a:solidFill>
                <a:latin typeface="+mn-lt"/>
              </a:rPr>
              <a:t>Мероприятия </a:t>
            </a:r>
            <a:endParaRPr lang="ru-RU" sz="1400" u="sng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331639" y="1916831"/>
            <a:ext cx="2262979" cy="132504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CC"/>
                </a:solidFill>
              </a:rPr>
              <a:t>обеспечение эффективности использования и распоряжения государственным </a:t>
            </a:r>
            <a:r>
              <a:rPr lang="ru-RU" sz="1400" dirty="0" smtClean="0">
                <a:solidFill>
                  <a:srgbClr val="0000CC"/>
                </a:solidFill>
              </a:rPr>
              <a:t>имуществом</a:t>
            </a:r>
            <a:endParaRPr lang="ru-RU" sz="1400" dirty="0">
              <a:solidFill>
                <a:srgbClr val="0000CC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07904" y="1916832"/>
            <a:ext cx="2520280" cy="132504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CC"/>
                </a:solidFill>
              </a:rPr>
              <a:t>обеспечение поступления доходов от использования государственного имущества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6300192" y="1916832"/>
            <a:ext cx="2304256" cy="1296144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>
                <a:solidFill>
                  <a:srgbClr val="0000CC"/>
                </a:solidFill>
              </a:rPr>
              <a:t>совершенствование системы учета и контроля использования государственного имущества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331640" y="1124744"/>
            <a:ext cx="7272808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rgbClr val="0000CC"/>
                </a:solidFill>
              </a:rPr>
              <a:t>эффективное управление государственным имуществом Кировской области</a:t>
            </a:r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1331641" y="3501008"/>
            <a:ext cx="2262978" cy="910628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Разграничение государственного имущества Кировской области, государственной собственности на землю, распоряжение государственным имуществом Кировской области</a:t>
            </a: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3707904" y="3512925"/>
            <a:ext cx="2520280" cy="91817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Обеспечение поступления в областной бюджет части чистой прибыли областных государственных предприятий, дивидендов от участия области в хозяйственных обществах</a:t>
            </a:r>
          </a:p>
        </p:txBody>
      </p:sp>
      <p:sp>
        <p:nvSpPr>
          <p:cNvPr id="25" name="Скругленный прямоугольник 24"/>
          <p:cNvSpPr/>
          <p:nvPr/>
        </p:nvSpPr>
        <p:spPr>
          <a:xfrm>
            <a:off x="6300192" y="3501008"/>
            <a:ext cx="2304256" cy="918172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Проведение учета государственного имущества области</a:t>
            </a:r>
          </a:p>
        </p:txBody>
      </p:sp>
      <p:sp>
        <p:nvSpPr>
          <p:cNvPr id="26" name="Скругленный прямоугольник 25"/>
          <p:cNvSpPr/>
          <p:nvPr/>
        </p:nvSpPr>
        <p:spPr>
          <a:xfrm>
            <a:off x="1331639" y="4513836"/>
            <a:ext cx="2278345" cy="97058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Проведение оптимизации состава государственного имущества Кировской области</a:t>
            </a: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707904" y="4509120"/>
            <a:ext cx="2520280" cy="97058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Приватизация государственного имущества области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6300192" y="4509120"/>
            <a:ext cx="2286102" cy="970586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Осуществление контроля за использованием и сохранностью государственного имущества области</a:t>
            </a: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1347005" y="5578591"/>
            <a:ext cx="2262979" cy="108285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Реализация полномочий субъекта Российской Федерации в сфере земельных отношений</a:t>
            </a: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3707904" y="5589240"/>
            <a:ext cx="2520280" cy="108285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Предоставление государственного имущества области в аренду</a:t>
            </a: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300192" y="5589240"/>
            <a:ext cx="2304256" cy="1082859"/>
          </a:xfrm>
          <a:prstGeom prst="roundRect">
            <a:avLst/>
          </a:prstGeom>
          <a:solidFill>
            <a:schemeClr val="accent1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000" dirty="0">
                <a:solidFill>
                  <a:srgbClr val="0000CC"/>
                </a:solidFill>
              </a:rPr>
              <a:t>Осуществление мониторинга деятельности областных государственных унитарных предприятий и хозяйственных обществ, более 50% акций (долей) которых находится в собственности Кировской области</a:t>
            </a:r>
          </a:p>
        </p:txBody>
      </p:sp>
    </p:spTree>
    <p:extLst>
      <p:ext uri="{BB962C8B-B14F-4D97-AF65-F5344CB8AC3E}">
        <p14:creationId xmlns:p14="http://schemas.microsoft.com/office/powerpoint/2010/main" val="223387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576064"/>
          </a:xfrm>
        </p:spPr>
        <p:txBody>
          <a:bodyPr/>
          <a:lstStyle/>
          <a:p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Состав государственного имущества Кировской области</a:t>
            </a:r>
            <a:b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 (по состоянию на 01.01.2015)</a:t>
            </a:r>
            <a:endParaRPr lang="ru-RU" dirty="0"/>
          </a:p>
        </p:txBody>
      </p:sp>
      <p:sp>
        <p:nvSpPr>
          <p:cNvPr id="3" name="Блок-схема: альтернативный процесс 2"/>
          <p:cNvSpPr/>
          <p:nvPr/>
        </p:nvSpPr>
        <p:spPr>
          <a:xfrm>
            <a:off x="539552" y="1585204"/>
            <a:ext cx="3063535" cy="936104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spcBef>
                <a:spcPts val="0"/>
              </a:spcBef>
            </a:pPr>
            <a:r>
              <a:rPr lang="ru-RU" sz="16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областные государственные унитарные предприятия</a:t>
            </a:r>
          </a:p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000066"/>
                </a:solidFill>
                <a:latin typeface="+mj-lt"/>
                <a:cs typeface="Times New Roman" pitchFamily="18" charset="0"/>
              </a:rPr>
              <a:t>33 единицы</a:t>
            </a:r>
            <a:endParaRPr lang="ru-RU" sz="1600" dirty="0">
              <a:solidFill>
                <a:srgbClr val="000066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4538216" y="1628800"/>
            <a:ext cx="3096344" cy="936104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spcBef>
                <a:spcPts val="0"/>
              </a:spcBef>
            </a:pPr>
            <a:r>
              <a:rPr lang="ru-RU" sz="16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областные </a:t>
            </a:r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государственные </a:t>
            </a:r>
            <a:r>
              <a:rPr lang="ru-RU" sz="16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учреждения </a:t>
            </a:r>
          </a:p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000066"/>
                </a:solidFill>
                <a:latin typeface="+mj-lt"/>
                <a:cs typeface="Times New Roman" pitchFamily="18" charset="0"/>
              </a:rPr>
              <a:t>466 </a:t>
            </a:r>
            <a:r>
              <a:rPr lang="ru-RU" sz="1600" dirty="0">
                <a:solidFill>
                  <a:srgbClr val="000066"/>
                </a:solidFill>
                <a:latin typeface="+mj-lt"/>
                <a:cs typeface="Times New Roman" pitchFamily="18" charset="0"/>
              </a:rPr>
              <a:t>единиц</a:t>
            </a:r>
          </a:p>
        </p:txBody>
      </p:sp>
      <p:sp>
        <p:nvSpPr>
          <p:cNvPr id="5" name="Блок-схема: альтернативный процесс 4"/>
          <p:cNvSpPr/>
          <p:nvPr/>
        </p:nvSpPr>
        <p:spPr>
          <a:xfrm>
            <a:off x="899592" y="2996952"/>
            <a:ext cx="3024336" cy="936104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акции (доли) хозяйственных обществ</a:t>
            </a:r>
            <a:endParaRPr lang="ru-RU" sz="1600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000066"/>
                </a:solidFill>
                <a:latin typeface="+mj-lt"/>
                <a:cs typeface="Times New Roman" pitchFamily="18" charset="0"/>
              </a:rPr>
              <a:t>22 </a:t>
            </a:r>
            <a:r>
              <a:rPr lang="ru-RU" sz="1600" dirty="0">
                <a:solidFill>
                  <a:srgbClr val="000066"/>
                </a:solidFill>
                <a:latin typeface="+mj-lt"/>
                <a:cs typeface="Times New Roman" pitchFamily="18" charset="0"/>
              </a:rPr>
              <a:t>единиц</a:t>
            </a: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4932040" y="3017995"/>
            <a:ext cx="3024336" cy="954055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hangingPunct="0">
              <a:spcBef>
                <a:spcPts val="0"/>
              </a:spcBef>
            </a:pPr>
            <a:endParaRPr lang="ru-RU" b="1" dirty="0" smtClean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Земельные </a:t>
            </a:r>
            <a:r>
              <a:rPr lang="ru-RU" sz="16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участки </a:t>
            </a:r>
            <a:endParaRPr lang="ru-RU" sz="1600" dirty="0" smtClean="0">
              <a:solidFill>
                <a:srgbClr val="C00000"/>
              </a:solidFill>
              <a:latin typeface="+mj-lt"/>
              <a:cs typeface="Times New Roman" pitchFamily="18" charset="0"/>
            </a:endParaRPr>
          </a:p>
          <a:p>
            <a:pPr lvl="0"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000066"/>
                </a:solidFill>
                <a:latin typeface="+mj-lt"/>
                <a:cs typeface="Times New Roman" pitchFamily="18" charset="0"/>
              </a:rPr>
              <a:t>1455 единиц</a:t>
            </a:r>
          </a:p>
          <a:p>
            <a:pPr algn="ctr" eaLnBrk="0" hangingPunct="0">
              <a:spcBef>
                <a:spcPts val="0"/>
              </a:spcBef>
            </a:pPr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общей площадью </a:t>
            </a:r>
            <a:r>
              <a:rPr lang="ru-RU" sz="1600" dirty="0" smtClean="0">
                <a:solidFill>
                  <a:srgbClr val="000066"/>
                </a:solidFill>
                <a:latin typeface="+mj-lt"/>
                <a:cs typeface="Times New Roman" pitchFamily="18" charset="0"/>
              </a:rPr>
              <a:t>262 079 </a:t>
            </a:r>
            <a:r>
              <a:rPr lang="ru-RU" sz="1600" dirty="0">
                <a:solidFill>
                  <a:srgbClr val="000066"/>
                </a:solidFill>
                <a:latin typeface="+mj-lt"/>
                <a:cs typeface="Times New Roman" pitchFamily="18" charset="0"/>
              </a:rPr>
              <a:t>га</a:t>
            </a:r>
          </a:p>
          <a:p>
            <a:pPr lvl="0" algn="ctr" eaLnBrk="0" hangingPunct="0">
              <a:spcBef>
                <a:spcPts val="0"/>
              </a:spcBef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ctr" eaLnBrk="0" hangingPunct="0">
              <a:spcBef>
                <a:spcPts val="0"/>
              </a:spcBef>
            </a:pP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1370078" y="4437112"/>
            <a:ext cx="3024336" cy="936104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Имущество казны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5364086" y="4437112"/>
            <a:ext cx="3041773" cy="956033"/>
          </a:xfrm>
          <a:prstGeom prst="flowChartAlternateProcess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600" dirty="0">
                <a:solidFill>
                  <a:srgbClr val="C00000"/>
                </a:solidFill>
                <a:latin typeface="+mj-lt"/>
                <a:cs typeface="Times New Roman" pitchFamily="18" charset="0"/>
              </a:rPr>
              <a:t>Имущество федеральных государственных </a:t>
            </a:r>
            <a:r>
              <a:rPr lang="ru-RU" sz="1600" dirty="0" smtClean="0">
                <a:solidFill>
                  <a:srgbClr val="C00000"/>
                </a:solidFill>
                <a:latin typeface="+mj-lt"/>
                <a:cs typeface="Times New Roman" pitchFamily="18" charset="0"/>
              </a:rPr>
              <a:t>учреждений, организаций</a:t>
            </a:r>
            <a:endParaRPr lang="ru-RU" sz="1600" dirty="0">
              <a:solidFill>
                <a:srgbClr val="C00000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5857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576064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Финансирование Государственной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программы</a:t>
            </a:r>
            <a:endParaRPr lang="ru-RU" dirty="0"/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563834727"/>
              </p:ext>
            </p:extLst>
          </p:nvPr>
        </p:nvGraphicFramePr>
        <p:xfrm>
          <a:off x="611560" y="1052736"/>
          <a:ext cx="7992888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0291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360040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Ожидаемые результаты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Государственной программы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89793" y="1052736"/>
            <a:ext cx="6059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CC"/>
                </a:solidFill>
                <a:latin typeface="+mn-lt"/>
              </a:rPr>
              <a:t>удельный вес </a:t>
            </a:r>
            <a:r>
              <a:rPr lang="ru-RU" sz="1200" dirty="0">
                <a:solidFill>
                  <a:srgbClr val="0000CC"/>
                </a:solidFill>
                <a:latin typeface="+mn-lt"/>
              </a:rPr>
              <a:t>земельных участков, на которые зарегистрировано право собственности Кировской области, по отношению к общему количеству земельных участков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9793" y="1810753"/>
            <a:ext cx="61848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>
                <a:solidFill>
                  <a:srgbClr val="0000CC"/>
                </a:solidFill>
                <a:latin typeface="+mn-lt"/>
                <a:ea typeface="Calibri"/>
              </a:rPr>
              <a:t>обеспечение поступлений в областной бюджет доходов от управления и распоряжения государственным имуществом Кировской области 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06268" y="2441449"/>
            <a:ext cx="6106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CC"/>
                </a:solidFill>
                <a:latin typeface="+mn-lt"/>
                <a:ea typeface="Calibri"/>
              </a:rPr>
              <a:t>доля </a:t>
            </a:r>
            <a:r>
              <a:rPr lang="ru-RU" sz="1200" dirty="0">
                <a:solidFill>
                  <a:srgbClr val="0000CC"/>
                </a:solidFill>
                <a:latin typeface="+mn-lt"/>
                <a:ea typeface="Calibri"/>
              </a:rPr>
              <a:t>объектов недвижимости, на которые зарегистрировано право собственности Кировской области (хозяйственного ведения, оперативного управления), в общем количестве объектов недвижимости, учитываемых в реестре государственного имущества Кировской области и подлежащих государственной регистрации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07739" y="3449561"/>
            <a:ext cx="61065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CC"/>
                </a:solidFill>
                <a:latin typeface="+mn-lt"/>
                <a:ea typeface="Calibri"/>
              </a:rPr>
              <a:t>доля </a:t>
            </a:r>
            <a:r>
              <a:rPr lang="ru-RU" sz="1200" dirty="0">
                <a:solidFill>
                  <a:srgbClr val="0000CC"/>
                </a:solidFill>
                <a:latin typeface="+mn-lt"/>
                <a:ea typeface="Calibri"/>
              </a:rPr>
              <a:t>объектов недвижимости, в отношении которых проведена техническая инвентаризация, в общем количестве объектов недвижимости, учитываемых в реестре государственного имущества Кировской области и подлежащих технической инвентаризации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21476" y="4385664"/>
            <a:ext cx="60282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CC"/>
                </a:solidFill>
                <a:latin typeface="+mn-lt"/>
                <a:ea typeface="Calibri"/>
              </a:rPr>
              <a:t>доля </a:t>
            </a:r>
            <a:r>
              <a:rPr lang="ru-RU" sz="1200" dirty="0">
                <a:solidFill>
                  <a:srgbClr val="0000CC"/>
                </a:solidFill>
                <a:latin typeface="+mn-lt"/>
                <a:ea typeface="Calibri"/>
              </a:rPr>
              <a:t>областных государственных учреждений и областных государственных унитарных предприятий, в отношении которых проведены проверки использования государственного имущества Кировской области, в общем числе областных государственных учреждений и областных государственных унитарных предприятий (доли областных государственных учреждений, ежегодно охваченных проверками)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2252" y="5681809"/>
            <a:ext cx="59346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200" dirty="0" smtClean="0">
                <a:solidFill>
                  <a:srgbClr val="0000CC"/>
                </a:solidFill>
                <a:latin typeface="+mn-lt"/>
                <a:ea typeface="Calibri"/>
              </a:rPr>
              <a:t>доля </a:t>
            </a:r>
            <a:r>
              <a:rPr lang="ru-RU" sz="1200" dirty="0">
                <a:solidFill>
                  <a:srgbClr val="0000CC"/>
                </a:solidFill>
                <a:latin typeface="+mn-lt"/>
                <a:ea typeface="Calibri"/>
              </a:rPr>
              <a:t>областных государственных унитарных предприятий и хозяйственных обществ, более 50% акций (долей) которых находится в собственности Кировской области, в отношении которых проведен мониторинг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graphicFrame>
        <p:nvGraphicFramePr>
          <p:cNvPr id="13" name="Схема 12"/>
          <p:cNvGraphicFramePr/>
          <p:nvPr>
            <p:extLst>
              <p:ext uri="{D42A27DB-BD31-4B8C-83A1-F6EECF244321}">
                <p14:modId xmlns:p14="http://schemas.microsoft.com/office/powerpoint/2010/main" val="2504492553"/>
              </p:ext>
            </p:extLst>
          </p:nvPr>
        </p:nvGraphicFramePr>
        <p:xfrm>
          <a:off x="6588224" y="779916"/>
          <a:ext cx="1800200" cy="10102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6444208" y="1867135"/>
            <a:ext cx="22828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 smtClean="0">
                <a:solidFill>
                  <a:srgbClr val="C00000"/>
                </a:solidFill>
                <a:latin typeface="+mn-lt"/>
              </a:rPr>
              <a:t>к 2020 году –  83,8 млн. рублей</a:t>
            </a:r>
          </a:p>
        </p:txBody>
      </p:sp>
      <p:graphicFrame>
        <p:nvGraphicFramePr>
          <p:cNvPr id="18" name="Схема 17"/>
          <p:cNvGraphicFramePr/>
          <p:nvPr>
            <p:extLst>
              <p:ext uri="{D42A27DB-BD31-4B8C-83A1-F6EECF244321}">
                <p14:modId xmlns:p14="http://schemas.microsoft.com/office/powerpoint/2010/main" val="2121730868"/>
              </p:ext>
            </p:extLst>
          </p:nvPr>
        </p:nvGraphicFramePr>
        <p:xfrm>
          <a:off x="6588225" y="2021023"/>
          <a:ext cx="1800200" cy="133596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79747113"/>
              </p:ext>
            </p:extLst>
          </p:nvPr>
        </p:nvGraphicFramePr>
        <p:xfrm>
          <a:off x="6588224" y="3019311"/>
          <a:ext cx="1728193" cy="1240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1823127801"/>
              </p:ext>
            </p:extLst>
          </p:nvPr>
        </p:nvGraphicFramePr>
        <p:xfrm>
          <a:off x="6660232" y="4221088"/>
          <a:ext cx="1872208" cy="10412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7" r:lo="rId18" r:qs="rId19" r:cs="rId20"/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6588224" y="5693897"/>
            <a:ext cx="220836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b="1" dirty="0">
                <a:solidFill>
                  <a:srgbClr val="C00000"/>
                </a:solidFill>
                <a:latin typeface="+mn-lt"/>
              </a:rPr>
              <a:t>к</a:t>
            </a:r>
            <a:r>
              <a:rPr lang="ru-RU" sz="1200" b="1" dirty="0" smtClean="0">
                <a:solidFill>
                  <a:srgbClr val="C00000"/>
                </a:solidFill>
                <a:latin typeface="+mn-lt"/>
              </a:rPr>
              <a:t> 2020 году на уровне 100,0%</a:t>
            </a:r>
            <a:endParaRPr lang="ru-RU" sz="12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522600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857" y="1916832"/>
            <a:ext cx="1828800" cy="11430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476937" y="1089913"/>
            <a:ext cx="35174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Нормотворческая</a:t>
            </a:r>
            <a:r>
              <a:rPr lang="ru-RU" sz="2000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деятельность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476937" y="1700808"/>
            <a:ext cx="650241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>
                <a:solidFill>
                  <a:srgbClr val="0000CC"/>
                </a:solidFill>
                <a:latin typeface="Times New Roman"/>
              </a:rPr>
              <a:t>Приняты изменения в Закон Кировской области </a:t>
            </a:r>
            <a:r>
              <a:rPr lang="ru-RU" sz="1400" dirty="0" smtClean="0">
                <a:solidFill>
                  <a:srgbClr val="0000CC"/>
                </a:solidFill>
                <a:latin typeface="Times New Roman"/>
              </a:rPr>
              <a:t>от 06.10.2008  № 287-ЗО </a:t>
            </a:r>
            <a:r>
              <a:rPr lang="ru-RU" sz="1400" dirty="0">
                <a:solidFill>
                  <a:srgbClr val="0000CC"/>
                </a:solidFill>
                <a:latin typeface="Times New Roman"/>
              </a:rPr>
              <a:t>«О порядке управления и распоряжения государственным имуществом Кировской области</a:t>
            </a:r>
            <a:r>
              <a:rPr lang="ru-RU" sz="1400" dirty="0" smtClean="0">
                <a:solidFill>
                  <a:srgbClr val="0000CC"/>
                </a:solidFill>
                <a:latin typeface="Times New Roman"/>
              </a:rPr>
              <a:t>».</a:t>
            </a:r>
          </a:p>
          <a:p>
            <a:pPr lvl="0" algn="just"/>
            <a:r>
              <a:rPr lang="ru-RU" sz="1400" dirty="0" smtClean="0">
                <a:solidFill>
                  <a:srgbClr val="0000CC"/>
                </a:solidFill>
                <a:latin typeface="Times New Roman"/>
              </a:rPr>
              <a:t>Постановлением Правительства Кировской области от 30.06.2014  №269/438 утверждено положение о порядке разработки и утверждения прогнозного плана  (программы) приватизации государственного имущества Кировской области.</a:t>
            </a:r>
          </a:p>
          <a:p>
            <a:pPr lvl="0" algn="just"/>
            <a:r>
              <a:rPr lang="ru-RU" sz="1400" dirty="0" smtClean="0">
                <a:solidFill>
                  <a:srgbClr val="0000CC"/>
                </a:solidFill>
                <a:latin typeface="Times New Roman"/>
              </a:rPr>
              <a:t>Постановлением Правительства Кировской областиот18.11.2014 № 10/131 утвержден прогнозный план приватизации государственного имущества Кировской области на 2015 год и на плановый период 201-2017 годов.</a:t>
            </a:r>
          </a:p>
          <a:p>
            <a:pPr lvl="0" algn="just"/>
            <a:endParaRPr lang="ru-RU" sz="1400" dirty="0">
              <a:solidFill>
                <a:srgbClr val="0000CC"/>
              </a:solidFill>
              <a:latin typeface="Times New Roman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0857" y="3797114"/>
            <a:ext cx="85816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 smtClean="0">
                <a:solidFill>
                  <a:srgbClr val="0000CC"/>
                </a:solidFill>
                <a:latin typeface="+mn-lt"/>
              </a:rPr>
              <a:t>Принято 8 постановлений Правительства области  по вопросам управления и распоряжения государственным имуществом</a:t>
            </a:r>
            <a:endParaRPr lang="ru-RU" sz="1400" dirty="0">
              <a:solidFill>
                <a:srgbClr val="0000CC"/>
              </a:solidFill>
              <a:latin typeface="+mn-lt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4700"/>
                    </a14:imgEffect>
                    <a14:imgEffect>
                      <a14:saturation sat="384000"/>
                    </a14:imgEffect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198" y="5229200"/>
            <a:ext cx="1803459" cy="1143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485403" y="4503544"/>
            <a:ext cx="49359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Контроль за использованием </a:t>
            </a:r>
            <a:endParaRPr lang="ru-RU" b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r>
              <a:rPr lang="ru-RU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и </a:t>
            </a:r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сохранностью государственного имущества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478094" y="5200269"/>
            <a:ext cx="634237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dirty="0">
                <a:solidFill>
                  <a:srgbClr val="0000CC"/>
                </a:solidFill>
                <a:latin typeface="+mn-lt"/>
              </a:rPr>
              <a:t>За 2014 год проверено государственных учреждений </a:t>
            </a:r>
            <a:r>
              <a:rPr lang="ru-RU" sz="1400" dirty="0" smtClean="0">
                <a:solidFill>
                  <a:srgbClr val="0000CC"/>
                </a:solidFill>
                <a:latin typeface="+mn-lt"/>
              </a:rPr>
              <a:t> - 132</a:t>
            </a:r>
            <a:r>
              <a:rPr lang="ru-RU" sz="1400" dirty="0">
                <a:solidFill>
                  <a:srgbClr val="0000CC"/>
                </a:solidFill>
                <a:latin typeface="+mn-lt"/>
              </a:rPr>
              <a:t>, государственных унитарных предприятий 14</a:t>
            </a:r>
            <a:r>
              <a:rPr lang="ru-RU" sz="1400" dirty="0" smtClean="0">
                <a:solidFill>
                  <a:srgbClr val="0000CC"/>
                </a:solidFill>
                <a:latin typeface="+mn-lt"/>
              </a:rPr>
              <a:t>, акционерных </a:t>
            </a:r>
            <a:r>
              <a:rPr lang="ru-RU" sz="1400" dirty="0">
                <a:solidFill>
                  <a:srgbClr val="0000CC"/>
                </a:solidFill>
                <a:latin typeface="+mn-lt"/>
              </a:rPr>
              <a:t>обществ, более 50% акций которых находятся в собственности Кировской области – 1 и 10 объектов казны. </a:t>
            </a:r>
            <a:endParaRPr lang="ru-RU" sz="1400" dirty="0" smtClean="0">
              <a:solidFill>
                <a:srgbClr val="0000CC"/>
              </a:solidFill>
              <a:latin typeface="+mn-lt"/>
            </a:endParaRPr>
          </a:p>
          <a:p>
            <a:pPr algn="just"/>
            <a:r>
              <a:rPr lang="ru-RU" sz="1400" dirty="0" smtClean="0">
                <a:solidFill>
                  <a:srgbClr val="0000CC"/>
                </a:solidFill>
                <a:latin typeface="+mn-lt"/>
              </a:rPr>
              <a:t>Вынесено постановлений по административным правоотношениям – 42 </a:t>
            </a:r>
            <a:endParaRPr lang="ru-RU" sz="1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17340" y="128220"/>
            <a:ext cx="86631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Итоги реализации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</a:p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«Управление государственным имуществом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2014 году</a:t>
            </a:r>
          </a:p>
        </p:txBody>
      </p:sp>
    </p:spTree>
    <p:extLst>
      <p:ext uri="{BB962C8B-B14F-4D97-AF65-F5344CB8AC3E}">
        <p14:creationId xmlns:p14="http://schemas.microsoft.com/office/powerpoint/2010/main" val="3978983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903243"/>
            <a:ext cx="3542169" cy="720080"/>
          </a:xfrm>
        </p:spPr>
        <p:txBody>
          <a:bodyPr/>
          <a:lstStyle/>
          <a:p>
            <a:pPr algn="l"/>
            <a:r>
              <a:rPr lang="ru-RU" sz="1800" b="1" kern="12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Разграничение государственного имущества</a:t>
            </a:r>
          </a:p>
        </p:txBody>
      </p:sp>
      <p:pic>
        <p:nvPicPr>
          <p:cNvPr id="15" name="Объект 1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brightnessContrast bright="-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1935" y="1670049"/>
            <a:ext cx="1296144" cy="936104"/>
          </a:xfrm>
          <a:solidFill>
            <a:schemeClr val="accent1">
              <a:lumMod val="90000"/>
            </a:schemeClr>
          </a:solidFill>
        </p:spPr>
      </p:pic>
      <p:sp>
        <p:nvSpPr>
          <p:cNvPr id="4" name="Овал 3"/>
          <p:cNvSpPr/>
          <p:nvPr/>
        </p:nvSpPr>
        <p:spPr>
          <a:xfrm>
            <a:off x="1691680" y="3524136"/>
            <a:ext cx="1287482" cy="984984"/>
          </a:xfrm>
          <a:prstGeom prst="ellipse">
            <a:avLst/>
          </a:prstGeom>
          <a:solidFill>
            <a:srgbClr val="FFCC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rgbClr val="0000CC"/>
                </a:solidFill>
              </a:rPr>
              <a:t>о</a:t>
            </a:r>
            <a:r>
              <a:rPr lang="ru-RU" sz="1200" dirty="0" smtClean="0">
                <a:solidFill>
                  <a:srgbClr val="0000CC"/>
                </a:solidFill>
              </a:rPr>
              <a:t>бластная собствен-ность</a:t>
            </a:r>
            <a:endParaRPr lang="ru-RU" sz="1200" dirty="0">
              <a:solidFill>
                <a:srgbClr val="0000CC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3347864" y="1775022"/>
            <a:ext cx="1198517" cy="1008112"/>
          </a:xfrm>
          <a:prstGeom prst="ellipse">
            <a:avLst/>
          </a:prstGeom>
          <a:solidFill>
            <a:srgbClr val="FFCC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CC"/>
                </a:solidFill>
              </a:rPr>
              <a:t>муници-пальная собственность</a:t>
            </a:r>
            <a:endParaRPr lang="ru-RU" sz="1200" dirty="0">
              <a:solidFill>
                <a:srgbClr val="0000CC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25653" y="1916832"/>
            <a:ext cx="1222010" cy="1002634"/>
          </a:xfrm>
          <a:prstGeom prst="ellipse">
            <a:avLst/>
          </a:prstGeom>
          <a:solidFill>
            <a:srgbClr val="FFCCCC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rgbClr val="0000CC"/>
                </a:solidFill>
              </a:rPr>
              <a:t>федераль-ная собствен-ность</a:t>
            </a:r>
            <a:endParaRPr lang="ru-RU" sz="1200" dirty="0">
              <a:solidFill>
                <a:srgbClr val="0000CC"/>
              </a:solidFill>
            </a:endParaRPr>
          </a:p>
        </p:txBody>
      </p:sp>
      <p:sp>
        <p:nvSpPr>
          <p:cNvPr id="11" name="Стрелка вправо 10"/>
          <p:cNvSpPr/>
          <p:nvPr/>
        </p:nvSpPr>
        <p:spPr>
          <a:xfrm>
            <a:off x="2437491" y="2680955"/>
            <a:ext cx="1083342" cy="847039"/>
          </a:xfrm>
          <a:custGeom>
            <a:avLst/>
            <a:gdLst>
              <a:gd name="connsiteX0" fmla="*/ 0 w 1065268"/>
              <a:gd name="connsiteY0" fmla="*/ 121158 h 484632"/>
              <a:gd name="connsiteX1" fmla="*/ 822952 w 1065268"/>
              <a:gd name="connsiteY1" fmla="*/ 121158 h 484632"/>
              <a:gd name="connsiteX2" fmla="*/ 822952 w 1065268"/>
              <a:gd name="connsiteY2" fmla="*/ 0 h 484632"/>
              <a:gd name="connsiteX3" fmla="*/ 1065268 w 1065268"/>
              <a:gd name="connsiteY3" fmla="*/ 242316 h 484632"/>
              <a:gd name="connsiteX4" fmla="*/ 822952 w 1065268"/>
              <a:gd name="connsiteY4" fmla="*/ 484632 h 484632"/>
              <a:gd name="connsiteX5" fmla="*/ 822952 w 1065268"/>
              <a:gd name="connsiteY5" fmla="*/ 363474 h 484632"/>
              <a:gd name="connsiteX6" fmla="*/ 0 w 1065268"/>
              <a:gd name="connsiteY6" fmla="*/ 363474 h 484632"/>
              <a:gd name="connsiteX7" fmla="*/ 0 w 1065268"/>
              <a:gd name="connsiteY7" fmla="*/ 121158 h 484632"/>
              <a:gd name="connsiteX0" fmla="*/ 0 w 1065268"/>
              <a:gd name="connsiteY0" fmla="*/ 121158 h 526760"/>
              <a:gd name="connsiteX1" fmla="*/ 822952 w 1065268"/>
              <a:gd name="connsiteY1" fmla="*/ 121158 h 526760"/>
              <a:gd name="connsiteX2" fmla="*/ 822952 w 1065268"/>
              <a:gd name="connsiteY2" fmla="*/ 0 h 526760"/>
              <a:gd name="connsiteX3" fmla="*/ 1065268 w 1065268"/>
              <a:gd name="connsiteY3" fmla="*/ 242316 h 526760"/>
              <a:gd name="connsiteX4" fmla="*/ 822952 w 1065268"/>
              <a:gd name="connsiteY4" fmla="*/ 484632 h 526760"/>
              <a:gd name="connsiteX5" fmla="*/ 822952 w 1065268"/>
              <a:gd name="connsiteY5" fmla="*/ 363474 h 526760"/>
              <a:gd name="connsiteX6" fmla="*/ 212272 w 1065268"/>
              <a:gd name="connsiteY6" fmla="*/ 526760 h 526760"/>
              <a:gd name="connsiteX7" fmla="*/ 0 w 1065268"/>
              <a:gd name="connsiteY7" fmla="*/ 121158 h 526760"/>
              <a:gd name="connsiteX0" fmla="*/ 0 w 1032611"/>
              <a:gd name="connsiteY0" fmla="*/ 382415 h 526760"/>
              <a:gd name="connsiteX1" fmla="*/ 790295 w 1032611"/>
              <a:gd name="connsiteY1" fmla="*/ 121158 h 526760"/>
              <a:gd name="connsiteX2" fmla="*/ 790295 w 1032611"/>
              <a:gd name="connsiteY2" fmla="*/ 0 h 526760"/>
              <a:gd name="connsiteX3" fmla="*/ 1032611 w 1032611"/>
              <a:gd name="connsiteY3" fmla="*/ 242316 h 526760"/>
              <a:gd name="connsiteX4" fmla="*/ 790295 w 1032611"/>
              <a:gd name="connsiteY4" fmla="*/ 484632 h 526760"/>
              <a:gd name="connsiteX5" fmla="*/ 790295 w 1032611"/>
              <a:gd name="connsiteY5" fmla="*/ 363474 h 526760"/>
              <a:gd name="connsiteX6" fmla="*/ 179615 w 1032611"/>
              <a:gd name="connsiteY6" fmla="*/ 526760 h 526760"/>
              <a:gd name="connsiteX7" fmla="*/ 0 w 1032611"/>
              <a:gd name="connsiteY7" fmla="*/ 382415 h 526760"/>
              <a:gd name="connsiteX0" fmla="*/ 0 w 1040775"/>
              <a:gd name="connsiteY0" fmla="*/ 401356 h 545701"/>
              <a:gd name="connsiteX1" fmla="*/ 790295 w 1040775"/>
              <a:gd name="connsiteY1" fmla="*/ 140099 h 545701"/>
              <a:gd name="connsiteX2" fmla="*/ 790295 w 1040775"/>
              <a:gd name="connsiteY2" fmla="*/ 18941 h 545701"/>
              <a:gd name="connsiteX3" fmla="*/ 1040775 w 1040775"/>
              <a:gd name="connsiteY3" fmla="*/ 0 h 545701"/>
              <a:gd name="connsiteX4" fmla="*/ 790295 w 1040775"/>
              <a:gd name="connsiteY4" fmla="*/ 503573 h 545701"/>
              <a:gd name="connsiteX5" fmla="*/ 790295 w 1040775"/>
              <a:gd name="connsiteY5" fmla="*/ 382415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790295 w 1040775"/>
              <a:gd name="connsiteY1" fmla="*/ 140099 h 545701"/>
              <a:gd name="connsiteX2" fmla="*/ 651502 w 1040775"/>
              <a:gd name="connsiteY2" fmla="*/ 51598 h 545701"/>
              <a:gd name="connsiteX3" fmla="*/ 1040775 w 1040775"/>
              <a:gd name="connsiteY3" fmla="*/ 0 h 545701"/>
              <a:gd name="connsiteX4" fmla="*/ 790295 w 1040775"/>
              <a:gd name="connsiteY4" fmla="*/ 503573 h 545701"/>
              <a:gd name="connsiteX5" fmla="*/ 790295 w 1040775"/>
              <a:gd name="connsiteY5" fmla="*/ 382415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700488 w 1040775"/>
              <a:gd name="connsiteY1" fmla="*/ 164592 h 545701"/>
              <a:gd name="connsiteX2" fmla="*/ 651502 w 1040775"/>
              <a:gd name="connsiteY2" fmla="*/ 51598 h 545701"/>
              <a:gd name="connsiteX3" fmla="*/ 1040775 w 1040775"/>
              <a:gd name="connsiteY3" fmla="*/ 0 h 545701"/>
              <a:gd name="connsiteX4" fmla="*/ 790295 w 1040775"/>
              <a:gd name="connsiteY4" fmla="*/ 503573 h 545701"/>
              <a:gd name="connsiteX5" fmla="*/ 790295 w 1040775"/>
              <a:gd name="connsiteY5" fmla="*/ 382415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700488 w 1040775"/>
              <a:gd name="connsiteY1" fmla="*/ 164592 h 545701"/>
              <a:gd name="connsiteX2" fmla="*/ 651502 w 1040775"/>
              <a:gd name="connsiteY2" fmla="*/ 51598 h 545701"/>
              <a:gd name="connsiteX3" fmla="*/ 1040775 w 1040775"/>
              <a:gd name="connsiteY3" fmla="*/ 0 h 545701"/>
              <a:gd name="connsiteX4" fmla="*/ 904595 w 1040775"/>
              <a:gd name="connsiteY4" fmla="*/ 389273 h 545701"/>
              <a:gd name="connsiteX5" fmla="*/ 790295 w 1040775"/>
              <a:gd name="connsiteY5" fmla="*/ 382415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700488 w 1040775"/>
              <a:gd name="connsiteY1" fmla="*/ 164592 h 545701"/>
              <a:gd name="connsiteX2" fmla="*/ 651502 w 1040775"/>
              <a:gd name="connsiteY2" fmla="*/ 51598 h 545701"/>
              <a:gd name="connsiteX3" fmla="*/ 1040775 w 1040775"/>
              <a:gd name="connsiteY3" fmla="*/ 0 h 545701"/>
              <a:gd name="connsiteX4" fmla="*/ 904595 w 1040775"/>
              <a:gd name="connsiteY4" fmla="*/ 389273 h 545701"/>
              <a:gd name="connsiteX5" fmla="*/ 863774 w 1040775"/>
              <a:gd name="connsiteY5" fmla="*/ 276280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627010 w 1040775"/>
              <a:gd name="connsiteY1" fmla="*/ 148263 h 545701"/>
              <a:gd name="connsiteX2" fmla="*/ 651502 w 1040775"/>
              <a:gd name="connsiteY2" fmla="*/ 51598 h 545701"/>
              <a:gd name="connsiteX3" fmla="*/ 1040775 w 1040775"/>
              <a:gd name="connsiteY3" fmla="*/ 0 h 545701"/>
              <a:gd name="connsiteX4" fmla="*/ 904595 w 1040775"/>
              <a:gd name="connsiteY4" fmla="*/ 389273 h 545701"/>
              <a:gd name="connsiteX5" fmla="*/ 863774 w 1040775"/>
              <a:gd name="connsiteY5" fmla="*/ 276280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545701"/>
              <a:gd name="connsiteX1" fmla="*/ 627010 w 1040775"/>
              <a:gd name="connsiteY1" fmla="*/ 148263 h 545701"/>
              <a:gd name="connsiteX2" fmla="*/ 553530 w 1040775"/>
              <a:gd name="connsiteY2" fmla="*/ 18941 h 545701"/>
              <a:gd name="connsiteX3" fmla="*/ 1040775 w 1040775"/>
              <a:gd name="connsiteY3" fmla="*/ 0 h 545701"/>
              <a:gd name="connsiteX4" fmla="*/ 904595 w 1040775"/>
              <a:gd name="connsiteY4" fmla="*/ 389273 h 545701"/>
              <a:gd name="connsiteX5" fmla="*/ 863774 w 1040775"/>
              <a:gd name="connsiteY5" fmla="*/ 276280 h 545701"/>
              <a:gd name="connsiteX6" fmla="*/ 179615 w 1040775"/>
              <a:gd name="connsiteY6" fmla="*/ 545701 h 545701"/>
              <a:gd name="connsiteX7" fmla="*/ 0 w 1040775"/>
              <a:gd name="connsiteY7" fmla="*/ 401356 h 545701"/>
              <a:gd name="connsiteX0" fmla="*/ 0 w 1040775"/>
              <a:gd name="connsiteY0" fmla="*/ 401356 h 660001"/>
              <a:gd name="connsiteX1" fmla="*/ 627010 w 1040775"/>
              <a:gd name="connsiteY1" fmla="*/ 148263 h 660001"/>
              <a:gd name="connsiteX2" fmla="*/ 553530 w 1040775"/>
              <a:gd name="connsiteY2" fmla="*/ 18941 h 660001"/>
              <a:gd name="connsiteX3" fmla="*/ 1040775 w 1040775"/>
              <a:gd name="connsiteY3" fmla="*/ 0 h 660001"/>
              <a:gd name="connsiteX4" fmla="*/ 904595 w 1040775"/>
              <a:gd name="connsiteY4" fmla="*/ 389273 h 660001"/>
              <a:gd name="connsiteX5" fmla="*/ 863774 w 1040775"/>
              <a:gd name="connsiteY5" fmla="*/ 276280 h 660001"/>
              <a:gd name="connsiteX6" fmla="*/ 195944 w 1040775"/>
              <a:gd name="connsiteY6" fmla="*/ 660001 h 660001"/>
              <a:gd name="connsiteX7" fmla="*/ 0 w 1040775"/>
              <a:gd name="connsiteY7" fmla="*/ 401356 h 660001"/>
              <a:gd name="connsiteX0" fmla="*/ 0 w 1040775"/>
              <a:gd name="connsiteY0" fmla="*/ 401356 h 660001"/>
              <a:gd name="connsiteX1" fmla="*/ 627010 w 1040775"/>
              <a:gd name="connsiteY1" fmla="*/ 148263 h 660001"/>
              <a:gd name="connsiteX2" fmla="*/ 553530 w 1040775"/>
              <a:gd name="connsiteY2" fmla="*/ 18941 h 660001"/>
              <a:gd name="connsiteX3" fmla="*/ 1040775 w 1040775"/>
              <a:gd name="connsiteY3" fmla="*/ 0 h 660001"/>
              <a:gd name="connsiteX4" fmla="*/ 904595 w 1040775"/>
              <a:gd name="connsiteY4" fmla="*/ 389273 h 660001"/>
              <a:gd name="connsiteX5" fmla="*/ 798460 w 1040775"/>
              <a:gd name="connsiteY5" fmla="*/ 317102 h 660001"/>
              <a:gd name="connsiteX6" fmla="*/ 195944 w 1040775"/>
              <a:gd name="connsiteY6" fmla="*/ 660001 h 660001"/>
              <a:gd name="connsiteX7" fmla="*/ 0 w 1040775"/>
              <a:gd name="connsiteY7" fmla="*/ 401356 h 660001"/>
              <a:gd name="connsiteX0" fmla="*/ 0 w 1040775"/>
              <a:gd name="connsiteY0" fmla="*/ 401356 h 757973"/>
              <a:gd name="connsiteX1" fmla="*/ 627010 w 1040775"/>
              <a:gd name="connsiteY1" fmla="*/ 148263 h 757973"/>
              <a:gd name="connsiteX2" fmla="*/ 553530 w 1040775"/>
              <a:gd name="connsiteY2" fmla="*/ 18941 h 757973"/>
              <a:gd name="connsiteX3" fmla="*/ 1040775 w 1040775"/>
              <a:gd name="connsiteY3" fmla="*/ 0 h 757973"/>
              <a:gd name="connsiteX4" fmla="*/ 904595 w 1040775"/>
              <a:gd name="connsiteY4" fmla="*/ 389273 h 757973"/>
              <a:gd name="connsiteX5" fmla="*/ 798460 w 1040775"/>
              <a:gd name="connsiteY5" fmla="*/ 317102 h 757973"/>
              <a:gd name="connsiteX6" fmla="*/ 228601 w 1040775"/>
              <a:gd name="connsiteY6" fmla="*/ 757973 h 757973"/>
              <a:gd name="connsiteX7" fmla="*/ 0 w 1040775"/>
              <a:gd name="connsiteY7" fmla="*/ 401356 h 757973"/>
              <a:gd name="connsiteX0" fmla="*/ 0 w 1040775"/>
              <a:gd name="connsiteY0" fmla="*/ 401356 h 757973"/>
              <a:gd name="connsiteX1" fmla="*/ 529039 w 1040775"/>
              <a:gd name="connsiteY1" fmla="*/ 148263 h 757973"/>
              <a:gd name="connsiteX2" fmla="*/ 553530 w 1040775"/>
              <a:gd name="connsiteY2" fmla="*/ 18941 h 757973"/>
              <a:gd name="connsiteX3" fmla="*/ 1040775 w 1040775"/>
              <a:gd name="connsiteY3" fmla="*/ 0 h 757973"/>
              <a:gd name="connsiteX4" fmla="*/ 904595 w 1040775"/>
              <a:gd name="connsiteY4" fmla="*/ 389273 h 757973"/>
              <a:gd name="connsiteX5" fmla="*/ 798460 w 1040775"/>
              <a:gd name="connsiteY5" fmla="*/ 317102 h 757973"/>
              <a:gd name="connsiteX6" fmla="*/ 228601 w 1040775"/>
              <a:gd name="connsiteY6" fmla="*/ 757973 h 757973"/>
              <a:gd name="connsiteX7" fmla="*/ 0 w 1040775"/>
              <a:gd name="connsiteY7" fmla="*/ 401356 h 757973"/>
              <a:gd name="connsiteX0" fmla="*/ 0 w 1040775"/>
              <a:gd name="connsiteY0" fmla="*/ 401356 h 757973"/>
              <a:gd name="connsiteX1" fmla="*/ 529039 w 1040775"/>
              <a:gd name="connsiteY1" fmla="*/ 148263 h 757973"/>
              <a:gd name="connsiteX2" fmla="*/ 553530 w 1040775"/>
              <a:gd name="connsiteY2" fmla="*/ 18941 h 757973"/>
              <a:gd name="connsiteX3" fmla="*/ 1040775 w 1040775"/>
              <a:gd name="connsiteY3" fmla="*/ 0 h 757973"/>
              <a:gd name="connsiteX4" fmla="*/ 904595 w 1040775"/>
              <a:gd name="connsiteY4" fmla="*/ 389273 h 757973"/>
              <a:gd name="connsiteX5" fmla="*/ 855610 w 1040775"/>
              <a:gd name="connsiteY5" fmla="*/ 259952 h 757973"/>
              <a:gd name="connsiteX6" fmla="*/ 228601 w 1040775"/>
              <a:gd name="connsiteY6" fmla="*/ 757973 h 757973"/>
              <a:gd name="connsiteX7" fmla="*/ 0 w 1040775"/>
              <a:gd name="connsiteY7" fmla="*/ 401356 h 757973"/>
              <a:gd name="connsiteX0" fmla="*/ 0 w 1040775"/>
              <a:gd name="connsiteY0" fmla="*/ 401356 h 757973"/>
              <a:gd name="connsiteX1" fmla="*/ 643339 w 1040775"/>
              <a:gd name="connsiteY1" fmla="*/ 131934 h 757973"/>
              <a:gd name="connsiteX2" fmla="*/ 553530 w 1040775"/>
              <a:gd name="connsiteY2" fmla="*/ 18941 h 757973"/>
              <a:gd name="connsiteX3" fmla="*/ 1040775 w 1040775"/>
              <a:gd name="connsiteY3" fmla="*/ 0 h 757973"/>
              <a:gd name="connsiteX4" fmla="*/ 904595 w 1040775"/>
              <a:gd name="connsiteY4" fmla="*/ 389273 h 757973"/>
              <a:gd name="connsiteX5" fmla="*/ 855610 w 1040775"/>
              <a:gd name="connsiteY5" fmla="*/ 259952 h 757973"/>
              <a:gd name="connsiteX6" fmla="*/ 228601 w 1040775"/>
              <a:gd name="connsiteY6" fmla="*/ 757973 h 757973"/>
              <a:gd name="connsiteX7" fmla="*/ 0 w 1040775"/>
              <a:gd name="connsiteY7" fmla="*/ 401356 h 757973"/>
              <a:gd name="connsiteX0" fmla="*/ 0 w 975460"/>
              <a:gd name="connsiteY0" fmla="*/ 499327 h 757973"/>
              <a:gd name="connsiteX1" fmla="*/ 578024 w 975460"/>
              <a:gd name="connsiteY1" fmla="*/ 131934 h 757973"/>
              <a:gd name="connsiteX2" fmla="*/ 488215 w 975460"/>
              <a:gd name="connsiteY2" fmla="*/ 18941 h 757973"/>
              <a:gd name="connsiteX3" fmla="*/ 975460 w 975460"/>
              <a:gd name="connsiteY3" fmla="*/ 0 h 757973"/>
              <a:gd name="connsiteX4" fmla="*/ 839280 w 975460"/>
              <a:gd name="connsiteY4" fmla="*/ 389273 h 757973"/>
              <a:gd name="connsiteX5" fmla="*/ 790295 w 975460"/>
              <a:gd name="connsiteY5" fmla="*/ 259952 h 757973"/>
              <a:gd name="connsiteX6" fmla="*/ 163286 w 975460"/>
              <a:gd name="connsiteY6" fmla="*/ 757973 h 757973"/>
              <a:gd name="connsiteX7" fmla="*/ 0 w 975460"/>
              <a:gd name="connsiteY7" fmla="*/ 499327 h 757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975460" h="757973">
                <a:moveTo>
                  <a:pt x="0" y="499327"/>
                </a:moveTo>
                <a:lnTo>
                  <a:pt x="578024" y="131934"/>
                </a:lnTo>
                <a:lnTo>
                  <a:pt x="488215" y="18941"/>
                </a:lnTo>
                <a:lnTo>
                  <a:pt x="975460" y="0"/>
                </a:lnTo>
                <a:lnTo>
                  <a:pt x="839280" y="389273"/>
                </a:lnTo>
                <a:lnTo>
                  <a:pt x="790295" y="259952"/>
                </a:lnTo>
                <a:lnTo>
                  <a:pt x="163286" y="757973"/>
                </a:lnTo>
                <a:lnTo>
                  <a:pt x="0" y="499327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>
            <a:scene3d>
              <a:camera prst="orthographicFront">
                <a:rot lat="0" lon="0" rev="2400000"/>
              </a:camera>
              <a:lightRig rig="threePt" dir="t"/>
            </a:scene3d>
          </a:bodyPr>
          <a:lstStyle/>
          <a:p>
            <a:pPr algn="ctr"/>
            <a:r>
              <a:rPr lang="ru-RU" sz="1200" b="1" dirty="0" smtClean="0">
                <a:solidFill>
                  <a:schemeClr val="accent6"/>
                </a:solidFill>
              </a:rPr>
              <a:t>88 объектов</a:t>
            </a:r>
          </a:p>
        </p:txBody>
      </p:sp>
      <p:sp>
        <p:nvSpPr>
          <p:cNvPr id="12" name="Стрелка вниз 11"/>
          <p:cNvSpPr/>
          <p:nvPr/>
        </p:nvSpPr>
        <p:spPr>
          <a:xfrm>
            <a:off x="3076533" y="3001058"/>
            <a:ext cx="888600" cy="782465"/>
          </a:xfrm>
          <a:custGeom>
            <a:avLst/>
            <a:gdLst>
              <a:gd name="connsiteX0" fmla="*/ 0 w 484632"/>
              <a:gd name="connsiteY0" fmla="*/ 736092 h 978408"/>
              <a:gd name="connsiteX1" fmla="*/ 121158 w 484632"/>
              <a:gd name="connsiteY1" fmla="*/ 736092 h 978408"/>
              <a:gd name="connsiteX2" fmla="*/ 121158 w 484632"/>
              <a:gd name="connsiteY2" fmla="*/ 0 h 978408"/>
              <a:gd name="connsiteX3" fmla="*/ 363474 w 484632"/>
              <a:gd name="connsiteY3" fmla="*/ 0 h 978408"/>
              <a:gd name="connsiteX4" fmla="*/ 363474 w 484632"/>
              <a:gd name="connsiteY4" fmla="*/ 736092 h 978408"/>
              <a:gd name="connsiteX5" fmla="*/ 484632 w 484632"/>
              <a:gd name="connsiteY5" fmla="*/ 736092 h 978408"/>
              <a:gd name="connsiteX6" fmla="*/ 242316 w 484632"/>
              <a:gd name="connsiteY6" fmla="*/ 978408 h 978408"/>
              <a:gd name="connsiteX7" fmla="*/ 0 w 484632"/>
              <a:gd name="connsiteY7" fmla="*/ 736092 h 978408"/>
              <a:gd name="connsiteX0" fmla="*/ 0 w 484632"/>
              <a:gd name="connsiteY0" fmla="*/ 736092 h 978408"/>
              <a:gd name="connsiteX1" fmla="*/ 121158 w 484632"/>
              <a:gd name="connsiteY1" fmla="*/ 736092 h 978408"/>
              <a:gd name="connsiteX2" fmla="*/ 121158 w 484632"/>
              <a:gd name="connsiteY2" fmla="*/ 0 h 978408"/>
              <a:gd name="connsiteX3" fmla="*/ 412460 w 484632"/>
              <a:gd name="connsiteY3" fmla="*/ 130628 h 978408"/>
              <a:gd name="connsiteX4" fmla="*/ 363474 w 484632"/>
              <a:gd name="connsiteY4" fmla="*/ 736092 h 978408"/>
              <a:gd name="connsiteX5" fmla="*/ 484632 w 484632"/>
              <a:gd name="connsiteY5" fmla="*/ 736092 h 978408"/>
              <a:gd name="connsiteX6" fmla="*/ 242316 w 484632"/>
              <a:gd name="connsiteY6" fmla="*/ 978408 h 978408"/>
              <a:gd name="connsiteX7" fmla="*/ 0 w 484632"/>
              <a:gd name="connsiteY7" fmla="*/ 736092 h 978408"/>
              <a:gd name="connsiteX0" fmla="*/ 0 w 811203"/>
              <a:gd name="connsiteY0" fmla="*/ 564642 h 978408"/>
              <a:gd name="connsiteX1" fmla="*/ 447729 w 811203"/>
              <a:gd name="connsiteY1" fmla="*/ 736092 h 978408"/>
              <a:gd name="connsiteX2" fmla="*/ 447729 w 811203"/>
              <a:gd name="connsiteY2" fmla="*/ 0 h 978408"/>
              <a:gd name="connsiteX3" fmla="*/ 739031 w 811203"/>
              <a:gd name="connsiteY3" fmla="*/ 130628 h 978408"/>
              <a:gd name="connsiteX4" fmla="*/ 690045 w 811203"/>
              <a:gd name="connsiteY4" fmla="*/ 736092 h 978408"/>
              <a:gd name="connsiteX5" fmla="*/ 811203 w 811203"/>
              <a:gd name="connsiteY5" fmla="*/ 736092 h 978408"/>
              <a:gd name="connsiteX6" fmla="*/ 568887 w 811203"/>
              <a:gd name="connsiteY6" fmla="*/ 978408 h 978408"/>
              <a:gd name="connsiteX7" fmla="*/ 0 w 811203"/>
              <a:gd name="connsiteY7" fmla="*/ 564642 h 978408"/>
              <a:gd name="connsiteX0" fmla="*/ 0 w 811203"/>
              <a:gd name="connsiteY0" fmla="*/ 564642 h 978408"/>
              <a:gd name="connsiteX1" fmla="*/ 194636 w 811203"/>
              <a:gd name="connsiteY1" fmla="*/ 491164 h 978408"/>
              <a:gd name="connsiteX2" fmla="*/ 447729 w 811203"/>
              <a:gd name="connsiteY2" fmla="*/ 0 h 978408"/>
              <a:gd name="connsiteX3" fmla="*/ 739031 w 811203"/>
              <a:gd name="connsiteY3" fmla="*/ 130628 h 978408"/>
              <a:gd name="connsiteX4" fmla="*/ 690045 w 811203"/>
              <a:gd name="connsiteY4" fmla="*/ 736092 h 978408"/>
              <a:gd name="connsiteX5" fmla="*/ 811203 w 811203"/>
              <a:gd name="connsiteY5" fmla="*/ 736092 h 978408"/>
              <a:gd name="connsiteX6" fmla="*/ 568887 w 811203"/>
              <a:gd name="connsiteY6" fmla="*/ 978408 h 978408"/>
              <a:gd name="connsiteX7" fmla="*/ 0 w 811203"/>
              <a:gd name="connsiteY7" fmla="*/ 564642 h 978408"/>
              <a:gd name="connsiteX0" fmla="*/ 0 w 811203"/>
              <a:gd name="connsiteY0" fmla="*/ 564642 h 978408"/>
              <a:gd name="connsiteX1" fmla="*/ 251786 w 811203"/>
              <a:gd name="connsiteY1" fmla="*/ 597300 h 978408"/>
              <a:gd name="connsiteX2" fmla="*/ 447729 w 811203"/>
              <a:gd name="connsiteY2" fmla="*/ 0 h 978408"/>
              <a:gd name="connsiteX3" fmla="*/ 739031 w 811203"/>
              <a:gd name="connsiteY3" fmla="*/ 130628 h 978408"/>
              <a:gd name="connsiteX4" fmla="*/ 690045 w 811203"/>
              <a:gd name="connsiteY4" fmla="*/ 736092 h 978408"/>
              <a:gd name="connsiteX5" fmla="*/ 811203 w 811203"/>
              <a:gd name="connsiteY5" fmla="*/ 736092 h 978408"/>
              <a:gd name="connsiteX6" fmla="*/ 568887 w 811203"/>
              <a:gd name="connsiteY6" fmla="*/ 978408 h 978408"/>
              <a:gd name="connsiteX7" fmla="*/ 0 w 811203"/>
              <a:gd name="connsiteY7" fmla="*/ 564642 h 978408"/>
              <a:gd name="connsiteX0" fmla="*/ 0 w 811203"/>
              <a:gd name="connsiteY0" fmla="*/ 564642 h 831451"/>
              <a:gd name="connsiteX1" fmla="*/ 251786 w 811203"/>
              <a:gd name="connsiteY1" fmla="*/ 597300 h 831451"/>
              <a:gd name="connsiteX2" fmla="*/ 447729 w 811203"/>
              <a:gd name="connsiteY2" fmla="*/ 0 h 831451"/>
              <a:gd name="connsiteX3" fmla="*/ 739031 w 811203"/>
              <a:gd name="connsiteY3" fmla="*/ 130628 h 831451"/>
              <a:gd name="connsiteX4" fmla="*/ 690045 w 811203"/>
              <a:gd name="connsiteY4" fmla="*/ 736092 h 831451"/>
              <a:gd name="connsiteX5" fmla="*/ 811203 w 811203"/>
              <a:gd name="connsiteY5" fmla="*/ 736092 h 831451"/>
              <a:gd name="connsiteX6" fmla="*/ 111687 w 811203"/>
              <a:gd name="connsiteY6" fmla="*/ 831451 h 831451"/>
              <a:gd name="connsiteX7" fmla="*/ 0 w 811203"/>
              <a:gd name="connsiteY7" fmla="*/ 564642 h 831451"/>
              <a:gd name="connsiteX0" fmla="*/ 0 w 811203"/>
              <a:gd name="connsiteY0" fmla="*/ 564642 h 831451"/>
              <a:gd name="connsiteX1" fmla="*/ 251786 w 811203"/>
              <a:gd name="connsiteY1" fmla="*/ 597300 h 831451"/>
              <a:gd name="connsiteX2" fmla="*/ 447729 w 811203"/>
              <a:gd name="connsiteY2" fmla="*/ 0 h 831451"/>
              <a:gd name="connsiteX3" fmla="*/ 739031 w 811203"/>
              <a:gd name="connsiteY3" fmla="*/ 130628 h 831451"/>
              <a:gd name="connsiteX4" fmla="*/ 421755 w 811203"/>
              <a:gd name="connsiteY4" fmla="*/ 666196 h 831451"/>
              <a:gd name="connsiteX5" fmla="*/ 690045 w 811203"/>
              <a:gd name="connsiteY5" fmla="*/ 736092 h 831451"/>
              <a:gd name="connsiteX6" fmla="*/ 811203 w 811203"/>
              <a:gd name="connsiteY6" fmla="*/ 736092 h 831451"/>
              <a:gd name="connsiteX7" fmla="*/ 111687 w 811203"/>
              <a:gd name="connsiteY7" fmla="*/ 831451 h 831451"/>
              <a:gd name="connsiteX8" fmla="*/ 0 w 811203"/>
              <a:gd name="connsiteY8" fmla="*/ 564642 h 831451"/>
              <a:gd name="connsiteX0" fmla="*/ 0 w 811203"/>
              <a:gd name="connsiteY0" fmla="*/ 564642 h 831451"/>
              <a:gd name="connsiteX1" fmla="*/ 251786 w 811203"/>
              <a:gd name="connsiteY1" fmla="*/ 597300 h 831451"/>
              <a:gd name="connsiteX2" fmla="*/ 447729 w 811203"/>
              <a:gd name="connsiteY2" fmla="*/ 0 h 831451"/>
              <a:gd name="connsiteX3" fmla="*/ 739031 w 811203"/>
              <a:gd name="connsiteY3" fmla="*/ 130628 h 831451"/>
              <a:gd name="connsiteX4" fmla="*/ 421755 w 811203"/>
              <a:gd name="connsiteY4" fmla="*/ 666196 h 831451"/>
              <a:gd name="connsiteX5" fmla="*/ 690045 w 811203"/>
              <a:gd name="connsiteY5" fmla="*/ 736092 h 831451"/>
              <a:gd name="connsiteX6" fmla="*/ 811203 w 811203"/>
              <a:gd name="connsiteY6" fmla="*/ 736092 h 831451"/>
              <a:gd name="connsiteX7" fmla="*/ 536055 w 811203"/>
              <a:gd name="connsiteY7" fmla="*/ 747839 h 831451"/>
              <a:gd name="connsiteX8" fmla="*/ 111687 w 811203"/>
              <a:gd name="connsiteY8" fmla="*/ 831451 h 831451"/>
              <a:gd name="connsiteX9" fmla="*/ 0 w 811203"/>
              <a:gd name="connsiteY9" fmla="*/ 564642 h 831451"/>
              <a:gd name="connsiteX0" fmla="*/ 0 w 811203"/>
              <a:gd name="connsiteY0" fmla="*/ 564642 h 831451"/>
              <a:gd name="connsiteX1" fmla="*/ 251786 w 811203"/>
              <a:gd name="connsiteY1" fmla="*/ 597300 h 831451"/>
              <a:gd name="connsiteX2" fmla="*/ 447729 w 811203"/>
              <a:gd name="connsiteY2" fmla="*/ 0 h 831451"/>
              <a:gd name="connsiteX3" fmla="*/ 690045 w 811203"/>
              <a:gd name="connsiteY3" fmla="*/ 106135 h 831451"/>
              <a:gd name="connsiteX4" fmla="*/ 421755 w 811203"/>
              <a:gd name="connsiteY4" fmla="*/ 666196 h 831451"/>
              <a:gd name="connsiteX5" fmla="*/ 690045 w 811203"/>
              <a:gd name="connsiteY5" fmla="*/ 736092 h 831451"/>
              <a:gd name="connsiteX6" fmla="*/ 811203 w 811203"/>
              <a:gd name="connsiteY6" fmla="*/ 736092 h 831451"/>
              <a:gd name="connsiteX7" fmla="*/ 536055 w 811203"/>
              <a:gd name="connsiteY7" fmla="*/ 747839 h 831451"/>
              <a:gd name="connsiteX8" fmla="*/ 111687 w 811203"/>
              <a:gd name="connsiteY8" fmla="*/ 831451 h 831451"/>
              <a:gd name="connsiteX9" fmla="*/ 0 w 811203"/>
              <a:gd name="connsiteY9" fmla="*/ 564642 h 831451"/>
              <a:gd name="connsiteX0" fmla="*/ 0 w 690045"/>
              <a:gd name="connsiteY0" fmla="*/ 564642 h 831451"/>
              <a:gd name="connsiteX1" fmla="*/ 251786 w 690045"/>
              <a:gd name="connsiteY1" fmla="*/ 597300 h 831451"/>
              <a:gd name="connsiteX2" fmla="*/ 447729 w 690045"/>
              <a:gd name="connsiteY2" fmla="*/ 0 h 831451"/>
              <a:gd name="connsiteX3" fmla="*/ 690045 w 690045"/>
              <a:gd name="connsiteY3" fmla="*/ 106135 h 831451"/>
              <a:gd name="connsiteX4" fmla="*/ 421755 w 690045"/>
              <a:gd name="connsiteY4" fmla="*/ 666196 h 831451"/>
              <a:gd name="connsiteX5" fmla="*/ 690045 w 690045"/>
              <a:gd name="connsiteY5" fmla="*/ 736092 h 831451"/>
              <a:gd name="connsiteX6" fmla="*/ 607095 w 690045"/>
              <a:gd name="connsiteY6" fmla="*/ 687106 h 831451"/>
              <a:gd name="connsiteX7" fmla="*/ 536055 w 690045"/>
              <a:gd name="connsiteY7" fmla="*/ 747839 h 831451"/>
              <a:gd name="connsiteX8" fmla="*/ 111687 w 690045"/>
              <a:gd name="connsiteY8" fmla="*/ 831451 h 831451"/>
              <a:gd name="connsiteX9" fmla="*/ 0 w 690045"/>
              <a:gd name="connsiteY9" fmla="*/ 564642 h 831451"/>
              <a:gd name="connsiteX0" fmla="*/ 0 w 690045"/>
              <a:gd name="connsiteY0" fmla="*/ 564642 h 831451"/>
              <a:gd name="connsiteX1" fmla="*/ 251786 w 690045"/>
              <a:gd name="connsiteY1" fmla="*/ 597300 h 831451"/>
              <a:gd name="connsiteX2" fmla="*/ 447729 w 690045"/>
              <a:gd name="connsiteY2" fmla="*/ 0 h 831451"/>
              <a:gd name="connsiteX3" fmla="*/ 690045 w 690045"/>
              <a:gd name="connsiteY3" fmla="*/ 106135 h 831451"/>
              <a:gd name="connsiteX4" fmla="*/ 421755 w 690045"/>
              <a:gd name="connsiteY4" fmla="*/ 666196 h 831451"/>
              <a:gd name="connsiteX5" fmla="*/ 690045 w 690045"/>
              <a:gd name="connsiteY5" fmla="*/ 736092 h 831451"/>
              <a:gd name="connsiteX6" fmla="*/ 607095 w 690045"/>
              <a:gd name="connsiteY6" fmla="*/ 687106 h 831451"/>
              <a:gd name="connsiteX7" fmla="*/ 536055 w 690045"/>
              <a:gd name="connsiteY7" fmla="*/ 747839 h 831451"/>
              <a:gd name="connsiteX8" fmla="*/ 111687 w 690045"/>
              <a:gd name="connsiteY8" fmla="*/ 831451 h 831451"/>
              <a:gd name="connsiteX9" fmla="*/ 0 w 690045"/>
              <a:gd name="connsiteY9" fmla="*/ 564642 h 831451"/>
              <a:gd name="connsiteX0" fmla="*/ 0 w 690045"/>
              <a:gd name="connsiteY0" fmla="*/ 564642 h 831451"/>
              <a:gd name="connsiteX1" fmla="*/ 251786 w 690045"/>
              <a:gd name="connsiteY1" fmla="*/ 597300 h 831451"/>
              <a:gd name="connsiteX2" fmla="*/ 447729 w 690045"/>
              <a:gd name="connsiteY2" fmla="*/ 0 h 831451"/>
              <a:gd name="connsiteX3" fmla="*/ 690045 w 690045"/>
              <a:gd name="connsiteY3" fmla="*/ 106135 h 831451"/>
              <a:gd name="connsiteX4" fmla="*/ 421755 w 690045"/>
              <a:gd name="connsiteY4" fmla="*/ 666196 h 831451"/>
              <a:gd name="connsiteX5" fmla="*/ 551252 w 690045"/>
              <a:gd name="connsiteY5" fmla="*/ 736092 h 831451"/>
              <a:gd name="connsiteX6" fmla="*/ 607095 w 690045"/>
              <a:gd name="connsiteY6" fmla="*/ 687106 h 831451"/>
              <a:gd name="connsiteX7" fmla="*/ 536055 w 690045"/>
              <a:gd name="connsiteY7" fmla="*/ 747839 h 831451"/>
              <a:gd name="connsiteX8" fmla="*/ 111687 w 690045"/>
              <a:gd name="connsiteY8" fmla="*/ 831451 h 831451"/>
              <a:gd name="connsiteX9" fmla="*/ 0 w 690045"/>
              <a:gd name="connsiteY9" fmla="*/ 564642 h 831451"/>
              <a:gd name="connsiteX0" fmla="*/ 0 w 690045"/>
              <a:gd name="connsiteY0" fmla="*/ 564642 h 831451"/>
              <a:gd name="connsiteX1" fmla="*/ 178307 w 690045"/>
              <a:gd name="connsiteY1" fmla="*/ 450342 h 831451"/>
              <a:gd name="connsiteX2" fmla="*/ 447729 w 690045"/>
              <a:gd name="connsiteY2" fmla="*/ 0 h 831451"/>
              <a:gd name="connsiteX3" fmla="*/ 690045 w 690045"/>
              <a:gd name="connsiteY3" fmla="*/ 106135 h 831451"/>
              <a:gd name="connsiteX4" fmla="*/ 421755 w 690045"/>
              <a:gd name="connsiteY4" fmla="*/ 666196 h 831451"/>
              <a:gd name="connsiteX5" fmla="*/ 551252 w 690045"/>
              <a:gd name="connsiteY5" fmla="*/ 736092 h 831451"/>
              <a:gd name="connsiteX6" fmla="*/ 607095 w 690045"/>
              <a:gd name="connsiteY6" fmla="*/ 687106 h 831451"/>
              <a:gd name="connsiteX7" fmla="*/ 536055 w 690045"/>
              <a:gd name="connsiteY7" fmla="*/ 747839 h 831451"/>
              <a:gd name="connsiteX8" fmla="*/ 111687 w 690045"/>
              <a:gd name="connsiteY8" fmla="*/ 831451 h 831451"/>
              <a:gd name="connsiteX9" fmla="*/ 0 w 690045"/>
              <a:gd name="connsiteY9" fmla="*/ 564642 h 831451"/>
              <a:gd name="connsiteX0" fmla="*/ 0 w 755360"/>
              <a:gd name="connsiteY0" fmla="*/ 270727 h 831451"/>
              <a:gd name="connsiteX1" fmla="*/ 243622 w 755360"/>
              <a:gd name="connsiteY1" fmla="*/ 450342 h 831451"/>
              <a:gd name="connsiteX2" fmla="*/ 513044 w 755360"/>
              <a:gd name="connsiteY2" fmla="*/ 0 h 831451"/>
              <a:gd name="connsiteX3" fmla="*/ 755360 w 755360"/>
              <a:gd name="connsiteY3" fmla="*/ 106135 h 831451"/>
              <a:gd name="connsiteX4" fmla="*/ 487070 w 755360"/>
              <a:gd name="connsiteY4" fmla="*/ 666196 h 831451"/>
              <a:gd name="connsiteX5" fmla="*/ 616567 w 755360"/>
              <a:gd name="connsiteY5" fmla="*/ 736092 h 831451"/>
              <a:gd name="connsiteX6" fmla="*/ 672410 w 755360"/>
              <a:gd name="connsiteY6" fmla="*/ 687106 h 831451"/>
              <a:gd name="connsiteX7" fmla="*/ 601370 w 755360"/>
              <a:gd name="connsiteY7" fmla="*/ 747839 h 831451"/>
              <a:gd name="connsiteX8" fmla="*/ 177002 w 755360"/>
              <a:gd name="connsiteY8" fmla="*/ 831451 h 831451"/>
              <a:gd name="connsiteX9" fmla="*/ 0 w 755360"/>
              <a:gd name="connsiteY9" fmla="*/ 270727 h 831451"/>
              <a:gd name="connsiteX0" fmla="*/ 133240 w 888600"/>
              <a:gd name="connsiteY0" fmla="*/ 270727 h 782465"/>
              <a:gd name="connsiteX1" fmla="*/ 376862 w 888600"/>
              <a:gd name="connsiteY1" fmla="*/ 450342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620310 w 888600"/>
              <a:gd name="connsiteY4" fmla="*/ 666196 h 782465"/>
              <a:gd name="connsiteX5" fmla="*/ 749807 w 888600"/>
              <a:gd name="connsiteY5" fmla="*/ 736092 h 782465"/>
              <a:gd name="connsiteX6" fmla="*/ 805650 w 888600"/>
              <a:gd name="connsiteY6" fmla="*/ 687106 h 782465"/>
              <a:gd name="connsiteX7" fmla="*/ 734610 w 888600"/>
              <a:gd name="connsiteY7" fmla="*/ 747839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76862 w 888600"/>
              <a:gd name="connsiteY1" fmla="*/ 450342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749807 w 888600"/>
              <a:gd name="connsiteY5" fmla="*/ 736092 h 782465"/>
              <a:gd name="connsiteX6" fmla="*/ 805650 w 888600"/>
              <a:gd name="connsiteY6" fmla="*/ 687106 h 782465"/>
              <a:gd name="connsiteX7" fmla="*/ 734610 w 888600"/>
              <a:gd name="connsiteY7" fmla="*/ 747839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27876 w 888600"/>
              <a:gd name="connsiteY1" fmla="*/ 368699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749807 w 888600"/>
              <a:gd name="connsiteY5" fmla="*/ 736092 h 782465"/>
              <a:gd name="connsiteX6" fmla="*/ 805650 w 888600"/>
              <a:gd name="connsiteY6" fmla="*/ 687106 h 782465"/>
              <a:gd name="connsiteX7" fmla="*/ 734610 w 888600"/>
              <a:gd name="connsiteY7" fmla="*/ 747839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27876 w 888600"/>
              <a:gd name="connsiteY1" fmla="*/ 368699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749807 w 888600"/>
              <a:gd name="connsiteY5" fmla="*/ 736092 h 782465"/>
              <a:gd name="connsiteX6" fmla="*/ 805650 w 888600"/>
              <a:gd name="connsiteY6" fmla="*/ 687106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27876 w 888600"/>
              <a:gd name="connsiteY1" fmla="*/ 368699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749807 w 888600"/>
              <a:gd name="connsiteY5" fmla="*/ 736092 h 782465"/>
              <a:gd name="connsiteX6" fmla="*/ 626036 w 888600"/>
              <a:gd name="connsiteY6" fmla="*/ 727927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27876 w 888600"/>
              <a:gd name="connsiteY1" fmla="*/ 368699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635507 w 888600"/>
              <a:gd name="connsiteY5" fmla="*/ 727927 h 782465"/>
              <a:gd name="connsiteX6" fmla="*/ 626036 w 888600"/>
              <a:gd name="connsiteY6" fmla="*/ 727927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327876 w 888600"/>
              <a:gd name="connsiteY1" fmla="*/ 368699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635507 w 888600"/>
              <a:gd name="connsiteY5" fmla="*/ 727927 h 782465"/>
              <a:gd name="connsiteX6" fmla="*/ 568886 w 888600"/>
              <a:gd name="connsiteY6" fmla="*/ 711598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262562 w 888600"/>
              <a:gd name="connsiteY1" fmla="*/ 474834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375381 w 888600"/>
              <a:gd name="connsiteY4" fmla="*/ 633539 h 782465"/>
              <a:gd name="connsiteX5" fmla="*/ 635507 w 888600"/>
              <a:gd name="connsiteY5" fmla="*/ 727927 h 782465"/>
              <a:gd name="connsiteX6" fmla="*/ 568886 w 888600"/>
              <a:gd name="connsiteY6" fmla="*/ 711598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  <a:gd name="connsiteX0" fmla="*/ 133240 w 888600"/>
              <a:gd name="connsiteY0" fmla="*/ 270727 h 782465"/>
              <a:gd name="connsiteX1" fmla="*/ 262562 w 888600"/>
              <a:gd name="connsiteY1" fmla="*/ 474834 h 782465"/>
              <a:gd name="connsiteX2" fmla="*/ 646284 w 888600"/>
              <a:gd name="connsiteY2" fmla="*/ 0 h 782465"/>
              <a:gd name="connsiteX3" fmla="*/ 888600 w 888600"/>
              <a:gd name="connsiteY3" fmla="*/ 106135 h 782465"/>
              <a:gd name="connsiteX4" fmla="*/ 424367 w 888600"/>
              <a:gd name="connsiteY4" fmla="*/ 625375 h 782465"/>
              <a:gd name="connsiteX5" fmla="*/ 635507 w 888600"/>
              <a:gd name="connsiteY5" fmla="*/ 727927 h 782465"/>
              <a:gd name="connsiteX6" fmla="*/ 568886 w 888600"/>
              <a:gd name="connsiteY6" fmla="*/ 711598 h 782465"/>
              <a:gd name="connsiteX7" fmla="*/ 571324 w 888600"/>
              <a:gd name="connsiteY7" fmla="*/ 723346 h 782465"/>
              <a:gd name="connsiteX8" fmla="*/ 0 w 888600"/>
              <a:gd name="connsiteY8" fmla="*/ 782465 h 782465"/>
              <a:gd name="connsiteX9" fmla="*/ 133240 w 888600"/>
              <a:gd name="connsiteY9" fmla="*/ 270727 h 7824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88600" h="782465">
                <a:moveTo>
                  <a:pt x="133240" y="270727"/>
                </a:moveTo>
                <a:lnTo>
                  <a:pt x="262562" y="474834"/>
                </a:lnTo>
                <a:lnTo>
                  <a:pt x="646284" y="0"/>
                </a:lnTo>
                <a:lnTo>
                  <a:pt x="888600" y="106135"/>
                </a:lnTo>
                <a:cubicBezTo>
                  <a:pt x="869927" y="295543"/>
                  <a:pt x="443040" y="435967"/>
                  <a:pt x="424367" y="625375"/>
                </a:cubicBezTo>
                <a:lnTo>
                  <a:pt x="635507" y="727927"/>
                </a:lnTo>
                <a:cubicBezTo>
                  <a:pt x="607857" y="711598"/>
                  <a:pt x="490401" y="736091"/>
                  <a:pt x="568886" y="711598"/>
                </a:cubicBezTo>
                <a:cubicBezTo>
                  <a:pt x="556091" y="712792"/>
                  <a:pt x="584119" y="722152"/>
                  <a:pt x="571324" y="723346"/>
                </a:cubicBezTo>
                <a:lnTo>
                  <a:pt x="0" y="782465"/>
                </a:lnTo>
                <a:lnTo>
                  <a:pt x="133240" y="270727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2100000" lon="0" rev="2700000"/>
              </a:camera>
              <a:lightRig rig="threePt" dir="t"/>
            </a:scene3d>
          </a:bodyPr>
          <a:lstStyle/>
          <a:p>
            <a:pPr algn="ctr"/>
            <a:r>
              <a:rPr lang="ru-RU" sz="1200" b="1" dirty="0" smtClean="0">
                <a:solidFill>
                  <a:schemeClr val="accent6"/>
                </a:solidFill>
              </a:rPr>
              <a:t>8объектов</a:t>
            </a:r>
            <a:endParaRPr lang="ru-RU" sz="1200" b="1" dirty="0">
              <a:solidFill>
                <a:schemeClr val="accent6"/>
              </a:solidFill>
            </a:endParaRPr>
          </a:p>
        </p:txBody>
      </p:sp>
      <p:sp>
        <p:nvSpPr>
          <p:cNvPr id="13" name="Стрелка влево 12"/>
          <p:cNvSpPr/>
          <p:nvPr/>
        </p:nvSpPr>
        <p:spPr>
          <a:xfrm>
            <a:off x="1014159" y="2924238"/>
            <a:ext cx="823884" cy="936104"/>
          </a:xfrm>
          <a:custGeom>
            <a:avLst/>
            <a:gdLst>
              <a:gd name="connsiteX0" fmla="*/ 0 w 978408"/>
              <a:gd name="connsiteY0" fmla="*/ 242316 h 484632"/>
              <a:gd name="connsiteX1" fmla="*/ 242316 w 978408"/>
              <a:gd name="connsiteY1" fmla="*/ 0 h 484632"/>
              <a:gd name="connsiteX2" fmla="*/ 242316 w 978408"/>
              <a:gd name="connsiteY2" fmla="*/ 121158 h 484632"/>
              <a:gd name="connsiteX3" fmla="*/ 978408 w 978408"/>
              <a:gd name="connsiteY3" fmla="*/ 121158 h 484632"/>
              <a:gd name="connsiteX4" fmla="*/ 978408 w 978408"/>
              <a:gd name="connsiteY4" fmla="*/ 363474 h 484632"/>
              <a:gd name="connsiteX5" fmla="*/ 242316 w 978408"/>
              <a:gd name="connsiteY5" fmla="*/ 363474 h 484632"/>
              <a:gd name="connsiteX6" fmla="*/ 242316 w 978408"/>
              <a:gd name="connsiteY6" fmla="*/ 484632 h 484632"/>
              <a:gd name="connsiteX7" fmla="*/ 0 w 978408"/>
              <a:gd name="connsiteY7" fmla="*/ 242316 h 484632"/>
              <a:gd name="connsiteX0" fmla="*/ 0 w 978408"/>
              <a:gd name="connsiteY0" fmla="*/ 242316 h 616567"/>
              <a:gd name="connsiteX1" fmla="*/ 242316 w 978408"/>
              <a:gd name="connsiteY1" fmla="*/ 0 h 616567"/>
              <a:gd name="connsiteX2" fmla="*/ 242316 w 978408"/>
              <a:gd name="connsiteY2" fmla="*/ 121158 h 616567"/>
              <a:gd name="connsiteX3" fmla="*/ 978408 w 978408"/>
              <a:gd name="connsiteY3" fmla="*/ 121158 h 616567"/>
              <a:gd name="connsiteX4" fmla="*/ 733479 w 978408"/>
              <a:gd name="connsiteY4" fmla="*/ 616567 h 616567"/>
              <a:gd name="connsiteX5" fmla="*/ 242316 w 978408"/>
              <a:gd name="connsiteY5" fmla="*/ 363474 h 616567"/>
              <a:gd name="connsiteX6" fmla="*/ 242316 w 978408"/>
              <a:gd name="connsiteY6" fmla="*/ 484632 h 616567"/>
              <a:gd name="connsiteX7" fmla="*/ 0 w 978408"/>
              <a:gd name="connsiteY7" fmla="*/ 242316 h 616567"/>
              <a:gd name="connsiteX0" fmla="*/ 0 w 864108"/>
              <a:gd name="connsiteY0" fmla="*/ 242316 h 616567"/>
              <a:gd name="connsiteX1" fmla="*/ 242316 w 864108"/>
              <a:gd name="connsiteY1" fmla="*/ 0 h 616567"/>
              <a:gd name="connsiteX2" fmla="*/ 242316 w 864108"/>
              <a:gd name="connsiteY2" fmla="*/ 121158 h 616567"/>
              <a:gd name="connsiteX3" fmla="*/ 864108 w 864108"/>
              <a:gd name="connsiteY3" fmla="*/ 374251 h 616567"/>
              <a:gd name="connsiteX4" fmla="*/ 733479 w 864108"/>
              <a:gd name="connsiteY4" fmla="*/ 616567 h 616567"/>
              <a:gd name="connsiteX5" fmla="*/ 242316 w 864108"/>
              <a:gd name="connsiteY5" fmla="*/ 363474 h 616567"/>
              <a:gd name="connsiteX6" fmla="*/ 242316 w 864108"/>
              <a:gd name="connsiteY6" fmla="*/ 484632 h 616567"/>
              <a:gd name="connsiteX7" fmla="*/ 0 w 864108"/>
              <a:gd name="connsiteY7" fmla="*/ 242316 h 616567"/>
              <a:gd name="connsiteX0" fmla="*/ 0 w 717150"/>
              <a:gd name="connsiteY0" fmla="*/ 0 h 815122"/>
              <a:gd name="connsiteX1" fmla="*/ 95358 w 717150"/>
              <a:gd name="connsiteY1" fmla="*/ 198555 h 815122"/>
              <a:gd name="connsiteX2" fmla="*/ 95358 w 717150"/>
              <a:gd name="connsiteY2" fmla="*/ 319713 h 815122"/>
              <a:gd name="connsiteX3" fmla="*/ 717150 w 717150"/>
              <a:gd name="connsiteY3" fmla="*/ 572806 h 815122"/>
              <a:gd name="connsiteX4" fmla="*/ 586521 w 717150"/>
              <a:gd name="connsiteY4" fmla="*/ 815122 h 815122"/>
              <a:gd name="connsiteX5" fmla="*/ 95358 w 717150"/>
              <a:gd name="connsiteY5" fmla="*/ 562029 h 815122"/>
              <a:gd name="connsiteX6" fmla="*/ 95358 w 717150"/>
              <a:gd name="connsiteY6" fmla="*/ 683187 h 815122"/>
              <a:gd name="connsiteX7" fmla="*/ 0 w 717150"/>
              <a:gd name="connsiteY7" fmla="*/ 0 h 815122"/>
              <a:gd name="connsiteX0" fmla="*/ 0 w 717150"/>
              <a:gd name="connsiteY0" fmla="*/ 0 h 815122"/>
              <a:gd name="connsiteX1" fmla="*/ 495408 w 717150"/>
              <a:gd name="connsiteY1" fmla="*/ 321019 h 815122"/>
              <a:gd name="connsiteX2" fmla="*/ 95358 w 717150"/>
              <a:gd name="connsiteY2" fmla="*/ 319713 h 815122"/>
              <a:gd name="connsiteX3" fmla="*/ 717150 w 717150"/>
              <a:gd name="connsiteY3" fmla="*/ 572806 h 815122"/>
              <a:gd name="connsiteX4" fmla="*/ 586521 w 717150"/>
              <a:gd name="connsiteY4" fmla="*/ 815122 h 815122"/>
              <a:gd name="connsiteX5" fmla="*/ 95358 w 717150"/>
              <a:gd name="connsiteY5" fmla="*/ 562029 h 815122"/>
              <a:gd name="connsiteX6" fmla="*/ 95358 w 717150"/>
              <a:gd name="connsiteY6" fmla="*/ 683187 h 815122"/>
              <a:gd name="connsiteX7" fmla="*/ 0 w 717150"/>
              <a:gd name="connsiteY7" fmla="*/ 0 h 815122"/>
              <a:gd name="connsiteX0" fmla="*/ 0 w 717150"/>
              <a:gd name="connsiteY0" fmla="*/ 0 h 815122"/>
              <a:gd name="connsiteX1" fmla="*/ 495408 w 717150"/>
              <a:gd name="connsiteY1" fmla="*/ 321019 h 815122"/>
              <a:gd name="connsiteX2" fmla="*/ 307629 w 717150"/>
              <a:gd name="connsiteY2" fmla="*/ 336042 h 815122"/>
              <a:gd name="connsiteX3" fmla="*/ 717150 w 717150"/>
              <a:gd name="connsiteY3" fmla="*/ 572806 h 815122"/>
              <a:gd name="connsiteX4" fmla="*/ 586521 w 717150"/>
              <a:gd name="connsiteY4" fmla="*/ 815122 h 815122"/>
              <a:gd name="connsiteX5" fmla="*/ 95358 w 717150"/>
              <a:gd name="connsiteY5" fmla="*/ 562029 h 815122"/>
              <a:gd name="connsiteX6" fmla="*/ 95358 w 717150"/>
              <a:gd name="connsiteY6" fmla="*/ 683187 h 815122"/>
              <a:gd name="connsiteX7" fmla="*/ 0 w 717150"/>
              <a:gd name="connsiteY7" fmla="*/ 0 h 815122"/>
              <a:gd name="connsiteX0" fmla="*/ 35271 w 752421"/>
              <a:gd name="connsiteY0" fmla="*/ 0 h 815122"/>
              <a:gd name="connsiteX1" fmla="*/ 530679 w 752421"/>
              <a:gd name="connsiteY1" fmla="*/ 321019 h 815122"/>
              <a:gd name="connsiteX2" fmla="*/ 342900 w 752421"/>
              <a:gd name="connsiteY2" fmla="*/ 336042 h 815122"/>
              <a:gd name="connsiteX3" fmla="*/ 752421 w 752421"/>
              <a:gd name="connsiteY3" fmla="*/ 572806 h 815122"/>
              <a:gd name="connsiteX4" fmla="*/ 621792 w 752421"/>
              <a:gd name="connsiteY4" fmla="*/ 815122 h 815122"/>
              <a:gd name="connsiteX5" fmla="*/ 130629 w 752421"/>
              <a:gd name="connsiteY5" fmla="*/ 562029 h 815122"/>
              <a:gd name="connsiteX6" fmla="*/ 0 w 752421"/>
              <a:gd name="connsiteY6" fmla="*/ 593380 h 815122"/>
              <a:gd name="connsiteX7" fmla="*/ 35271 w 752421"/>
              <a:gd name="connsiteY7" fmla="*/ 0 h 815122"/>
              <a:gd name="connsiteX0" fmla="*/ 35271 w 752421"/>
              <a:gd name="connsiteY0" fmla="*/ 0 h 815122"/>
              <a:gd name="connsiteX1" fmla="*/ 530679 w 752421"/>
              <a:gd name="connsiteY1" fmla="*/ 321019 h 815122"/>
              <a:gd name="connsiteX2" fmla="*/ 342900 w 752421"/>
              <a:gd name="connsiteY2" fmla="*/ 336042 h 815122"/>
              <a:gd name="connsiteX3" fmla="*/ 752421 w 752421"/>
              <a:gd name="connsiteY3" fmla="*/ 572806 h 815122"/>
              <a:gd name="connsiteX4" fmla="*/ 621792 w 752421"/>
              <a:gd name="connsiteY4" fmla="*/ 815122 h 815122"/>
              <a:gd name="connsiteX5" fmla="*/ 138793 w 752421"/>
              <a:gd name="connsiteY5" fmla="*/ 317101 h 815122"/>
              <a:gd name="connsiteX6" fmla="*/ 0 w 752421"/>
              <a:gd name="connsiteY6" fmla="*/ 593380 h 815122"/>
              <a:gd name="connsiteX7" fmla="*/ 35271 w 752421"/>
              <a:gd name="connsiteY7" fmla="*/ 0 h 815122"/>
              <a:gd name="connsiteX0" fmla="*/ 35271 w 752421"/>
              <a:gd name="connsiteY0" fmla="*/ 0 h 815122"/>
              <a:gd name="connsiteX1" fmla="*/ 530679 w 752421"/>
              <a:gd name="connsiteY1" fmla="*/ 321019 h 815122"/>
              <a:gd name="connsiteX2" fmla="*/ 261257 w 752421"/>
              <a:gd name="connsiteY2" fmla="*/ 221742 h 815122"/>
              <a:gd name="connsiteX3" fmla="*/ 752421 w 752421"/>
              <a:gd name="connsiteY3" fmla="*/ 572806 h 815122"/>
              <a:gd name="connsiteX4" fmla="*/ 621792 w 752421"/>
              <a:gd name="connsiteY4" fmla="*/ 815122 h 815122"/>
              <a:gd name="connsiteX5" fmla="*/ 138793 w 752421"/>
              <a:gd name="connsiteY5" fmla="*/ 317101 h 815122"/>
              <a:gd name="connsiteX6" fmla="*/ 0 w 752421"/>
              <a:gd name="connsiteY6" fmla="*/ 593380 h 815122"/>
              <a:gd name="connsiteX7" fmla="*/ 35271 w 752421"/>
              <a:gd name="connsiteY7" fmla="*/ 0 h 815122"/>
              <a:gd name="connsiteX0" fmla="*/ 35271 w 752421"/>
              <a:gd name="connsiteY0" fmla="*/ 0 h 815122"/>
              <a:gd name="connsiteX1" fmla="*/ 685800 w 752421"/>
              <a:gd name="connsiteY1" fmla="*/ 141404 h 815122"/>
              <a:gd name="connsiteX2" fmla="*/ 261257 w 752421"/>
              <a:gd name="connsiteY2" fmla="*/ 221742 h 815122"/>
              <a:gd name="connsiteX3" fmla="*/ 752421 w 752421"/>
              <a:gd name="connsiteY3" fmla="*/ 572806 h 815122"/>
              <a:gd name="connsiteX4" fmla="*/ 621792 w 752421"/>
              <a:gd name="connsiteY4" fmla="*/ 815122 h 815122"/>
              <a:gd name="connsiteX5" fmla="*/ 138793 w 752421"/>
              <a:gd name="connsiteY5" fmla="*/ 317101 h 815122"/>
              <a:gd name="connsiteX6" fmla="*/ 0 w 752421"/>
              <a:gd name="connsiteY6" fmla="*/ 593380 h 815122"/>
              <a:gd name="connsiteX7" fmla="*/ 35271 w 752421"/>
              <a:gd name="connsiteY7" fmla="*/ 0 h 815122"/>
              <a:gd name="connsiteX0" fmla="*/ 0 w 717150"/>
              <a:gd name="connsiteY0" fmla="*/ 0 h 815122"/>
              <a:gd name="connsiteX1" fmla="*/ 650529 w 717150"/>
              <a:gd name="connsiteY1" fmla="*/ 141404 h 815122"/>
              <a:gd name="connsiteX2" fmla="*/ 225986 w 717150"/>
              <a:gd name="connsiteY2" fmla="*/ 221742 h 815122"/>
              <a:gd name="connsiteX3" fmla="*/ 717150 w 717150"/>
              <a:gd name="connsiteY3" fmla="*/ 572806 h 815122"/>
              <a:gd name="connsiteX4" fmla="*/ 586521 w 717150"/>
              <a:gd name="connsiteY4" fmla="*/ 815122 h 815122"/>
              <a:gd name="connsiteX5" fmla="*/ 103522 w 717150"/>
              <a:gd name="connsiteY5" fmla="*/ 317101 h 815122"/>
              <a:gd name="connsiteX6" fmla="*/ 38208 w 717150"/>
              <a:gd name="connsiteY6" fmla="*/ 470916 h 815122"/>
              <a:gd name="connsiteX7" fmla="*/ 0 w 717150"/>
              <a:gd name="connsiteY7" fmla="*/ 0 h 815122"/>
              <a:gd name="connsiteX0" fmla="*/ 0 w 717150"/>
              <a:gd name="connsiteY0" fmla="*/ 0 h 815122"/>
              <a:gd name="connsiteX1" fmla="*/ 511736 w 717150"/>
              <a:gd name="connsiteY1" fmla="*/ 165896 h 815122"/>
              <a:gd name="connsiteX2" fmla="*/ 225986 w 717150"/>
              <a:gd name="connsiteY2" fmla="*/ 221742 h 815122"/>
              <a:gd name="connsiteX3" fmla="*/ 717150 w 717150"/>
              <a:gd name="connsiteY3" fmla="*/ 572806 h 815122"/>
              <a:gd name="connsiteX4" fmla="*/ 586521 w 717150"/>
              <a:gd name="connsiteY4" fmla="*/ 815122 h 815122"/>
              <a:gd name="connsiteX5" fmla="*/ 103522 w 717150"/>
              <a:gd name="connsiteY5" fmla="*/ 317101 h 815122"/>
              <a:gd name="connsiteX6" fmla="*/ 38208 w 717150"/>
              <a:gd name="connsiteY6" fmla="*/ 470916 h 815122"/>
              <a:gd name="connsiteX7" fmla="*/ 0 w 717150"/>
              <a:gd name="connsiteY7" fmla="*/ 0 h 81512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17150" h="815122">
                <a:moveTo>
                  <a:pt x="0" y="0"/>
                </a:moveTo>
                <a:lnTo>
                  <a:pt x="511736" y="165896"/>
                </a:lnTo>
                <a:lnTo>
                  <a:pt x="225986" y="221742"/>
                </a:lnTo>
                <a:lnTo>
                  <a:pt x="717150" y="572806"/>
                </a:lnTo>
                <a:lnTo>
                  <a:pt x="586521" y="815122"/>
                </a:lnTo>
                <a:lnTo>
                  <a:pt x="103522" y="317101"/>
                </a:lnTo>
                <a:lnTo>
                  <a:pt x="38208" y="470916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18900000"/>
              </a:camera>
              <a:lightRig rig="threePt" dir="t"/>
            </a:scene3d>
          </a:bodyPr>
          <a:lstStyle/>
          <a:p>
            <a:pPr algn="ctr"/>
            <a:r>
              <a:rPr lang="ru-RU" sz="1200" b="1" dirty="0" smtClean="0">
                <a:solidFill>
                  <a:schemeClr val="accent6"/>
                </a:solidFill>
              </a:rPr>
              <a:t>2 </a:t>
            </a:r>
            <a:r>
              <a:rPr lang="ru-RU" sz="1100" b="1" dirty="0" smtClean="0">
                <a:solidFill>
                  <a:schemeClr val="accent6"/>
                </a:solidFill>
              </a:rPr>
              <a:t>объекта</a:t>
            </a:r>
            <a:endParaRPr lang="ru-RU" sz="1100" b="1" dirty="0">
              <a:solidFill>
                <a:schemeClr val="accent6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101935" y="892741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Приватизация государственного имущества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531059" y="1678914"/>
            <a:ext cx="223224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/>
                <a:cs typeface="Arial"/>
              </a:rPr>
              <a:t>● </a:t>
            </a: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продажа </a:t>
            </a:r>
            <a:r>
              <a:rPr lang="ru-RU" sz="1200" dirty="0">
                <a:solidFill>
                  <a:srgbClr val="C00000"/>
                </a:solidFill>
                <a:latin typeface="+mn-lt"/>
              </a:rPr>
              <a:t>посредством публичного предложения 100-процентного пакета обыкновенных именных бездокументарных акций ОАО «Аптека № 211»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101935" y="2879243"/>
            <a:ext cx="3790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C00000"/>
                </a:solidFill>
                <a:latin typeface="Arial"/>
                <a:cs typeface="Arial"/>
              </a:rPr>
              <a:t>● </a:t>
            </a: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продажа </a:t>
            </a:r>
            <a:r>
              <a:rPr lang="ru-RU" sz="1200" dirty="0">
                <a:solidFill>
                  <a:srgbClr val="C00000"/>
                </a:solidFill>
                <a:latin typeface="+mn-lt"/>
              </a:rPr>
              <a:t>25% доли уставного капитала ООО «Лесохозяйственная управляющая компания</a:t>
            </a:r>
            <a:r>
              <a:rPr lang="ru-RU" sz="1200" dirty="0" smtClean="0">
                <a:solidFill>
                  <a:srgbClr val="C00000"/>
                </a:solidFill>
                <a:latin typeface="+mn-lt"/>
              </a:rPr>
              <a:t>»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101935" y="3783523"/>
            <a:ext cx="37905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CC"/>
                </a:solidFill>
                <a:latin typeface="+mn-lt"/>
              </a:rPr>
              <a:t>Объявлены и проведены 9 аукционов по продаже имущества, находящегося в собственности Кировской области, из которых 2 состоялись, по 3 – итоги будут подведены в 1 квартале 2015 года, 4 - были признаны несостоявшимися .</a:t>
            </a:r>
            <a:endParaRPr lang="ru-RU" sz="12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101935" y="3506524"/>
            <a:ext cx="38882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200" dirty="0">
                <a:solidFill>
                  <a:srgbClr val="C00000"/>
                </a:solidFill>
                <a:latin typeface="+mn-lt"/>
              </a:rPr>
              <a:t>Получено доходов в областной бюджет 83,2 млн. рублей</a:t>
            </a:r>
          </a:p>
        </p:txBody>
      </p:sp>
      <p:pic>
        <p:nvPicPr>
          <p:cNvPr id="18" name="Рисунок 17"/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53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653" y="5301208"/>
            <a:ext cx="1934804" cy="1287016"/>
          </a:xfrm>
          <a:prstGeom prst="rect">
            <a:avLst/>
          </a:prstGeom>
        </p:spPr>
      </p:pic>
      <p:sp>
        <p:nvSpPr>
          <p:cNvPr id="19" name="TextBox 18"/>
          <p:cNvSpPr txBox="1"/>
          <p:nvPr/>
        </p:nvSpPr>
        <p:spPr>
          <a:xfrm>
            <a:off x="2509346" y="5281157"/>
            <a:ext cx="62636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rgbClr val="0000CC"/>
                </a:solidFill>
                <a:latin typeface="+mn-lt"/>
              </a:rPr>
              <a:t>Распоряжением департамента государственной собственности </a:t>
            </a:r>
            <a:endParaRPr lang="ru-RU" sz="1400" dirty="0" smtClean="0">
              <a:solidFill>
                <a:srgbClr val="0000CC"/>
              </a:solidFill>
              <a:latin typeface="+mn-lt"/>
            </a:endParaRPr>
          </a:p>
          <a:p>
            <a:r>
              <a:rPr lang="ru-RU" sz="1400" dirty="0" smtClean="0">
                <a:solidFill>
                  <a:srgbClr val="0000CC"/>
                </a:solidFill>
                <a:latin typeface="+mn-lt"/>
              </a:rPr>
              <a:t>Кировской области от 25.12.2014 № 01-1109 Создан Общественный совет при департаменте</a:t>
            </a:r>
            <a:endParaRPr lang="ru-RU" sz="1400" dirty="0">
              <a:solidFill>
                <a:srgbClr val="0000CC"/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8548" y="77809"/>
            <a:ext cx="88602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Итоги реализации </a:t>
            </a: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</a:p>
          <a:p>
            <a:pPr algn="ctr"/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«Управление государственным имуществом</a:t>
            </a:r>
            <a:r>
              <a:rPr lang="ru-RU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2014 году</a:t>
            </a:r>
          </a:p>
        </p:txBody>
      </p:sp>
    </p:spTree>
    <p:extLst>
      <p:ext uri="{BB962C8B-B14F-4D97-AF65-F5344CB8AC3E}">
        <p14:creationId xmlns:p14="http://schemas.microsoft.com/office/powerpoint/2010/main" val="3409969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title"/>
          </p:nvPr>
        </p:nvSpPr>
        <p:spPr>
          <a:xfrm>
            <a:off x="363235" y="773882"/>
            <a:ext cx="8229600" cy="494878"/>
          </a:xfrm>
        </p:spPr>
        <p:txBody>
          <a:bodyPr/>
          <a:lstStyle/>
          <a:p>
            <a:pPr>
              <a:defRPr/>
            </a:pPr>
            <a:r>
              <a:rPr lang="ru-RU" sz="1800" b="1" dirty="0" smtClean="0">
                <a:solidFill>
                  <a:srgbClr val="00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Доходы </a:t>
            </a:r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от использования государственного </a:t>
            </a:r>
            <a:r>
              <a:rPr lang="ru-RU" sz="1800" b="1" dirty="0" smtClean="0">
                <a:solidFill>
                  <a:srgbClr val="00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имущества,  млн. </a:t>
            </a:r>
            <a:r>
              <a:rPr lang="ru-RU" sz="1800" b="1" dirty="0">
                <a:solidFill>
                  <a:srgbClr val="0000CC"/>
                </a:solidFill>
                <a:latin typeface="Times New Roman" pitchFamily="18" charset="0"/>
                <a:ea typeface="+mn-ea"/>
                <a:cs typeface="Times New Roman" pitchFamily="18" charset="0"/>
              </a:rPr>
              <a:t>рублей</a:t>
            </a: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7568539" y="1628800"/>
            <a:ext cx="432000" cy="4860000"/>
          </a:xfrm>
          <a:custGeom>
            <a:avLst/>
            <a:gdLst>
              <a:gd name="connsiteX0" fmla="*/ 0 w 432000"/>
              <a:gd name="connsiteY0" fmla="*/ 0 h 4860000"/>
              <a:gd name="connsiteX1" fmla="*/ 216000 w 432000"/>
              <a:gd name="connsiteY1" fmla="*/ 35999 h 4860000"/>
              <a:gd name="connsiteX2" fmla="*/ 216000 w 432000"/>
              <a:gd name="connsiteY2" fmla="*/ 2394001 h 4860000"/>
              <a:gd name="connsiteX3" fmla="*/ 432000 w 432000"/>
              <a:gd name="connsiteY3" fmla="*/ 2430000 h 4860000"/>
              <a:gd name="connsiteX4" fmla="*/ 216000 w 432000"/>
              <a:gd name="connsiteY4" fmla="*/ 2465999 h 4860000"/>
              <a:gd name="connsiteX5" fmla="*/ 216000 w 432000"/>
              <a:gd name="connsiteY5" fmla="*/ 4824001 h 4860000"/>
              <a:gd name="connsiteX6" fmla="*/ 0 w 432000"/>
              <a:gd name="connsiteY6" fmla="*/ 4860000 h 4860000"/>
              <a:gd name="connsiteX7" fmla="*/ 0 w 432000"/>
              <a:gd name="connsiteY7" fmla="*/ 0 h 4860000"/>
              <a:gd name="connsiteX0" fmla="*/ 0 w 432000"/>
              <a:gd name="connsiteY0" fmla="*/ 0 h 4860000"/>
              <a:gd name="connsiteX1" fmla="*/ 216000 w 432000"/>
              <a:gd name="connsiteY1" fmla="*/ 35999 h 4860000"/>
              <a:gd name="connsiteX2" fmla="*/ 216000 w 432000"/>
              <a:gd name="connsiteY2" fmla="*/ 2394001 h 4860000"/>
              <a:gd name="connsiteX3" fmla="*/ 432000 w 432000"/>
              <a:gd name="connsiteY3" fmla="*/ 2430000 h 4860000"/>
              <a:gd name="connsiteX4" fmla="*/ 216000 w 432000"/>
              <a:gd name="connsiteY4" fmla="*/ 2465999 h 4860000"/>
              <a:gd name="connsiteX5" fmla="*/ 216000 w 432000"/>
              <a:gd name="connsiteY5" fmla="*/ 4824001 h 4860000"/>
              <a:gd name="connsiteX6" fmla="*/ 0 w 432000"/>
              <a:gd name="connsiteY6" fmla="*/ 4860000 h 4860000"/>
              <a:gd name="connsiteX0" fmla="*/ 0 w 432000"/>
              <a:gd name="connsiteY0" fmla="*/ 0 h 4860000"/>
              <a:gd name="connsiteX1" fmla="*/ 216000 w 432000"/>
              <a:gd name="connsiteY1" fmla="*/ 35999 h 4860000"/>
              <a:gd name="connsiteX2" fmla="*/ 216000 w 432000"/>
              <a:gd name="connsiteY2" fmla="*/ 2394001 h 4860000"/>
              <a:gd name="connsiteX3" fmla="*/ 432000 w 432000"/>
              <a:gd name="connsiteY3" fmla="*/ 2430000 h 4860000"/>
              <a:gd name="connsiteX4" fmla="*/ 216000 w 432000"/>
              <a:gd name="connsiteY4" fmla="*/ 2465999 h 4860000"/>
              <a:gd name="connsiteX5" fmla="*/ 216000 w 432000"/>
              <a:gd name="connsiteY5" fmla="*/ 4824001 h 4860000"/>
              <a:gd name="connsiteX6" fmla="*/ 0 w 432000"/>
              <a:gd name="connsiteY6" fmla="*/ 4860000 h 4860000"/>
              <a:gd name="connsiteX7" fmla="*/ 0 w 432000"/>
              <a:gd name="connsiteY7" fmla="*/ 0 h 4860000"/>
              <a:gd name="connsiteX0" fmla="*/ 0 w 432000"/>
              <a:gd name="connsiteY0" fmla="*/ 0 h 4860000"/>
              <a:gd name="connsiteX1" fmla="*/ 224164 w 432000"/>
              <a:gd name="connsiteY1" fmla="*/ 35999 h 4860000"/>
              <a:gd name="connsiteX2" fmla="*/ 216000 w 432000"/>
              <a:gd name="connsiteY2" fmla="*/ 2394001 h 4860000"/>
              <a:gd name="connsiteX3" fmla="*/ 432000 w 432000"/>
              <a:gd name="connsiteY3" fmla="*/ 2430000 h 4860000"/>
              <a:gd name="connsiteX4" fmla="*/ 216000 w 432000"/>
              <a:gd name="connsiteY4" fmla="*/ 2465999 h 4860000"/>
              <a:gd name="connsiteX5" fmla="*/ 216000 w 432000"/>
              <a:gd name="connsiteY5" fmla="*/ 4824001 h 4860000"/>
              <a:gd name="connsiteX6" fmla="*/ 0 w 432000"/>
              <a:gd name="connsiteY6" fmla="*/ 4860000 h 48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32000" h="4860000" stroke="0" extrusionOk="0">
                <a:moveTo>
                  <a:pt x="0" y="0"/>
                </a:moveTo>
                <a:cubicBezTo>
                  <a:pt x="119294" y="0"/>
                  <a:pt x="216000" y="16117"/>
                  <a:pt x="216000" y="35999"/>
                </a:cubicBezTo>
                <a:lnTo>
                  <a:pt x="216000" y="2394001"/>
                </a:lnTo>
                <a:cubicBezTo>
                  <a:pt x="216000" y="2413883"/>
                  <a:pt x="312706" y="2430000"/>
                  <a:pt x="432000" y="2430000"/>
                </a:cubicBezTo>
                <a:cubicBezTo>
                  <a:pt x="312706" y="2430000"/>
                  <a:pt x="216000" y="2446117"/>
                  <a:pt x="216000" y="2465999"/>
                </a:cubicBezTo>
                <a:lnTo>
                  <a:pt x="216000" y="4824001"/>
                </a:lnTo>
                <a:cubicBezTo>
                  <a:pt x="216000" y="4843883"/>
                  <a:pt x="119294" y="4860000"/>
                  <a:pt x="0" y="4860000"/>
                </a:cubicBezTo>
                <a:lnTo>
                  <a:pt x="0" y="0"/>
                </a:lnTo>
                <a:close/>
              </a:path>
              <a:path w="432000" h="4860000" fill="none">
                <a:moveTo>
                  <a:pt x="0" y="0"/>
                </a:moveTo>
                <a:cubicBezTo>
                  <a:pt x="119294" y="0"/>
                  <a:pt x="224164" y="16117"/>
                  <a:pt x="224164" y="35999"/>
                </a:cubicBezTo>
                <a:cubicBezTo>
                  <a:pt x="224164" y="822000"/>
                  <a:pt x="216000" y="1608000"/>
                  <a:pt x="216000" y="2394001"/>
                </a:cubicBezTo>
                <a:cubicBezTo>
                  <a:pt x="216000" y="2413883"/>
                  <a:pt x="312706" y="2430000"/>
                  <a:pt x="432000" y="2430000"/>
                </a:cubicBezTo>
                <a:cubicBezTo>
                  <a:pt x="312706" y="2430000"/>
                  <a:pt x="216000" y="2446117"/>
                  <a:pt x="216000" y="2465999"/>
                </a:cubicBezTo>
                <a:lnTo>
                  <a:pt x="216000" y="4824001"/>
                </a:lnTo>
                <a:cubicBezTo>
                  <a:pt x="216000" y="4843883"/>
                  <a:pt x="119294" y="4860000"/>
                  <a:pt x="0" y="4860000"/>
                </a:cubicBezTo>
              </a:path>
            </a:pathLst>
          </a:custGeom>
          <a:ln w="25400" cmpd="sng">
            <a:solidFill>
              <a:srgbClr val="00006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400" b="1" dirty="0">
              <a:ln>
                <a:solidFill>
                  <a:srgbClr val="0000CC"/>
                </a:solidFill>
              </a:ln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00392" y="2276872"/>
            <a:ext cx="492443" cy="3312368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ru-RU" sz="2000" b="1" dirty="0" smtClean="0">
                <a:solidFill>
                  <a:srgbClr val="C00000"/>
                </a:solidFill>
                <a:latin typeface="+mn-lt"/>
              </a:rPr>
              <a:t>Всего -174,0 млн. рублей</a:t>
            </a:r>
            <a:endParaRPr lang="ru-RU" sz="2000" b="1" dirty="0">
              <a:solidFill>
                <a:srgbClr val="C00000"/>
              </a:solidFill>
              <a:latin typeface="+mn-lt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19899740"/>
              </p:ext>
            </p:extLst>
          </p:nvPr>
        </p:nvGraphicFramePr>
        <p:xfrm>
          <a:off x="1044080" y="1412776"/>
          <a:ext cx="65527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23528" y="116632"/>
            <a:ext cx="87129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Итоги реализации 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Государственной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программы </a:t>
            </a:r>
          </a:p>
          <a:p>
            <a:pPr lvl="0" algn="ctr"/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«Управление государственным имуществом</a:t>
            </a:r>
            <a:r>
              <a:rPr lang="ru-RU" sz="2000" b="1" dirty="0" smtClean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»  </a:t>
            </a:r>
            <a:r>
              <a:rPr lang="ru-RU" sz="2000" b="1" dirty="0">
                <a:solidFill>
                  <a:srgbClr val="000066"/>
                </a:solidFill>
                <a:latin typeface="Times New Roman" pitchFamily="18" charset="0"/>
                <a:cs typeface="Times New Roman" pitchFamily="18" charset="0"/>
              </a:rPr>
              <a:t>в 2014 году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лассическая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5393</TotalTime>
  <Words>965</Words>
  <Application>Microsoft Office PowerPoint</Application>
  <PresentationFormat>Экран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Оформление по умолчанию</vt:lpstr>
      <vt:lpstr>Государственная программа  «Управление государственным имуществом»  на 2013-2020 годы</vt:lpstr>
      <vt:lpstr>Цель, задачи , мероприятия Государственной программы в 2014 году</vt:lpstr>
      <vt:lpstr>Цель, задачи , мероприятия Государственной программы в 2015 году</vt:lpstr>
      <vt:lpstr>Состав государственного имущества Кировской области  (по состоянию на 01.01.2015)</vt:lpstr>
      <vt:lpstr>Финансирование Государственной программы</vt:lpstr>
      <vt:lpstr>Ожидаемые результаты Государственной программы</vt:lpstr>
      <vt:lpstr>Презентация PowerPoint</vt:lpstr>
      <vt:lpstr>Разграничение государственного имущества</vt:lpstr>
      <vt:lpstr>Доходы от использования государственного имущества,  млн. рублей</vt:lpstr>
      <vt:lpstr>Презентация PowerPoint</vt:lpstr>
      <vt:lpstr>  Доходы и расходы по управлению  государственным имуществом в 2013-2020 годах, млн. рублей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Владимир Дудин</dc:creator>
  <cp:lastModifiedBy>Яна Страузова</cp:lastModifiedBy>
  <cp:revision>447</cp:revision>
  <cp:lastPrinted>2013-10-10T09:10:13Z</cp:lastPrinted>
  <dcterms:created xsi:type="dcterms:W3CDTF">2009-10-06T06:11:35Z</dcterms:created>
  <dcterms:modified xsi:type="dcterms:W3CDTF">2015-02-26T14:39:10Z</dcterms:modified>
</cp:coreProperties>
</file>